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1" r:id="rId6"/>
    <p:sldId id="304" r:id="rId7"/>
    <p:sldId id="263" r:id="rId8"/>
    <p:sldId id="265" r:id="rId9"/>
    <p:sldId id="267" r:id="rId10"/>
    <p:sldId id="269" r:id="rId11"/>
    <p:sldId id="275" r:id="rId12"/>
    <p:sldId id="277" r:id="rId13"/>
    <p:sldId id="271" r:id="rId14"/>
    <p:sldId id="273" r:id="rId15"/>
    <p:sldId id="279" r:id="rId16"/>
    <p:sldId id="309" r:id="rId17"/>
    <p:sldId id="310" r:id="rId18"/>
    <p:sldId id="311" r:id="rId19"/>
    <p:sldId id="285" r:id="rId20"/>
    <p:sldId id="281" r:id="rId21"/>
    <p:sldId id="283" r:id="rId22"/>
    <p:sldId id="300" r:id="rId23"/>
    <p:sldId id="287" r:id="rId24"/>
    <p:sldId id="305" r:id="rId25"/>
    <p:sldId id="299" r:id="rId26"/>
    <p:sldId id="306" r:id="rId27"/>
    <p:sldId id="290" r:id="rId28"/>
    <p:sldId id="292" r:id="rId29"/>
    <p:sldId id="307" r:id="rId30"/>
    <p:sldId id="308" r:id="rId31"/>
    <p:sldId id="303" r:id="rId32"/>
    <p:sldId id="294" r:id="rId33"/>
    <p:sldId id="296" r:id="rId34"/>
    <p:sldId id="302" r:id="rId35"/>
    <p:sldId id="312"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Rg st="1" end="31"/>
    <p:penClr>
      <a:srgbClr val="FF0000"/>
    </p:penClr>
  </p:showPr>
  <p:clrMru>
    <a:srgbClr val="0D5C8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 y="-25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9" name="Title 28"/>
          <p:cNvSpPr>
            <a:spLocks noGrp="1"/>
          </p:cNvSpPr>
          <p:nvPr>
            <p:ph type="ctrTitle"/>
          </p:nvPr>
        </p:nvSpPr>
        <p:spPr>
          <a:xfrm>
            <a:off x="381000" y="4853411"/>
            <a:ext cx="8458200" cy="1222375"/>
          </a:xfrm>
        </p:spPr>
        <p:txBody>
          <a:bodyPr anchor="t"/>
          <a:lstStyle/>
          <a:p>
            <a:r>
              <a:rPr lang="en-US" smtClean="0"/>
              <a:t>Click to edit Master title style</a:t>
            </a:r>
            <a:endParaRPr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5" name="Date Placeholder 15"/>
          <p:cNvSpPr>
            <a:spLocks noGrp="1"/>
          </p:cNvSpPr>
          <p:nvPr>
            <p:ph type="dt" sz="half" idx="10"/>
          </p:nvPr>
        </p:nvSpPr>
        <p:spPr/>
        <p:txBody>
          <a:bodyPr/>
          <a:lstStyle>
            <a:lvl1pPr>
              <a:defRPr/>
            </a:lvl1pPr>
          </a:lstStyle>
          <a:p>
            <a:pPr>
              <a:defRPr/>
            </a:pPr>
            <a:fld id="{9CEA1DC7-FCB0-4281-B2C8-3E544A5A67F8}" type="datetimeFigureOut">
              <a:rPr lang="en-US"/>
              <a:pPr>
                <a:defRPr/>
              </a:pPr>
              <a:t>6/9/2017</a:t>
            </a:fld>
            <a:endParaRPr lang="en-US" dirty="0"/>
          </a:p>
        </p:txBody>
      </p:sp>
      <p:sp>
        <p:nvSpPr>
          <p:cNvPr id="6" name="Footer Placeholder 1"/>
          <p:cNvSpPr>
            <a:spLocks noGrp="1"/>
          </p:cNvSpPr>
          <p:nvPr>
            <p:ph type="ftr" sz="quarter" idx="11"/>
          </p:nvPr>
        </p:nvSpPr>
        <p:spPr/>
        <p:txBody>
          <a:bodyPr/>
          <a:lstStyle>
            <a:lvl1pPr>
              <a:defRPr/>
            </a:lvl1pPr>
          </a:lstStyle>
          <a:p>
            <a:pPr>
              <a:defRPr/>
            </a:pPr>
            <a:endParaRPr lang="en-US"/>
          </a:p>
        </p:txBody>
      </p:sp>
      <p:sp>
        <p:nvSpPr>
          <p:cNvPr id="7" name="Slide Number Placeholder 14"/>
          <p:cNvSpPr>
            <a:spLocks noGrp="1"/>
          </p:cNvSpPr>
          <p:nvPr>
            <p:ph type="sldNum" sz="quarter" idx="12"/>
          </p:nvPr>
        </p:nvSpPr>
        <p:spPr>
          <a:xfrm>
            <a:off x="8229600" y="6473825"/>
            <a:ext cx="758825" cy="247650"/>
          </a:xfrm>
        </p:spPr>
        <p:txBody>
          <a:bodyPr/>
          <a:lstStyle>
            <a:lvl1pPr>
              <a:defRPr/>
            </a:lvl1pPr>
          </a:lstStyle>
          <a:p>
            <a:pPr>
              <a:defRPr/>
            </a:pPr>
            <a:fld id="{F92F1F51-6781-4B04-BD5A-9E79DD72517D}"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n-US" smtClean="0"/>
              <a:t>Click to edit Master title style</a:t>
            </a:r>
            <a:endParaRPr lang="en-US"/>
          </a:p>
        </p:txBody>
      </p:sp>
      <p:sp>
        <p:nvSpPr>
          <p:cNvPr id="27" name="Content Placeholder 26"/>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01E08584-A0DE-49AD-9B33-30068B44B94E}" type="datetimeFigureOut">
              <a:rPr lang="en-US"/>
              <a:pPr>
                <a:defRPr/>
              </a:pPr>
              <a:t>6/9/2017</a:t>
            </a:fld>
            <a:endParaRPr lang="en-US" dirty="0"/>
          </a:p>
        </p:txBody>
      </p:sp>
      <p:sp>
        <p:nvSpPr>
          <p:cNvPr id="5" name="Footer Placeholder 18"/>
          <p:cNvSpPr>
            <a:spLocks noGrp="1"/>
          </p:cNvSpPr>
          <p:nvPr>
            <p:ph type="ftr" sz="quarter" idx="11"/>
          </p:nvPr>
        </p:nvSpPr>
        <p:spPr>
          <a:xfrm>
            <a:off x="3581400" y="76200"/>
            <a:ext cx="2895600" cy="288925"/>
          </a:xfrm>
        </p:spPr>
        <p:txBody>
          <a:bodyPr/>
          <a:lstStyle>
            <a:lvl1pPr>
              <a:defRPr/>
            </a:lvl1pPr>
          </a:lstStyle>
          <a:p>
            <a:pPr>
              <a:defRPr/>
            </a:pPr>
            <a:endParaRPr lang="en-US"/>
          </a:p>
        </p:txBody>
      </p:sp>
      <p:sp>
        <p:nvSpPr>
          <p:cNvPr id="6" name="Slide Number Placeholder 15"/>
          <p:cNvSpPr>
            <a:spLocks noGrp="1"/>
          </p:cNvSpPr>
          <p:nvPr>
            <p:ph type="sldNum" sz="quarter" idx="12"/>
          </p:nvPr>
        </p:nvSpPr>
        <p:spPr>
          <a:xfrm>
            <a:off x="8229600" y="6473825"/>
            <a:ext cx="758825" cy="247650"/>
          </a:xfrm>
        </p:spPr>
        <p:txBody>
          <a:bodyPr/>
          <a:lstStyle>
            <a:lvl1pPr>
              <a:defRPr/>
            </a:lvl1pPr>
          </a:lstStyle>
          <a:p>
            <a:pPr>
              <a:defRPr/>
            </a:pPr>
            <a:fld id="{599138A7-39D0-429D-8A9D-8C56716F32D7}"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lang="en-US" smtClean="0"/>
              <a:t>Click to edit Master title style</a:t>
            </a:r>
            <a:endParaRPr lang="en-US"/>
          </a:p>
        </p:txBody>
      </p:sp>
      <p:sp>
        <p:nvSpPr>
          <p:cNvPr id="5" name="Date Placeholder 18"/>
          <p:cNvSpPr>
            <a:spLocks noGrp="1"/>
          </p:cNvSpPr>
          <p:nvPr>
            <p:ph type="dt" sz="half" idx="10"/>
          </p:nvPr>
        </p:nvSpPr>
        <p:spPr/>
        <p:txBody>
          <a:bodyPr/>
          <a:lstStyle>
            <a:lvl1pPr>
              <a:defRPr/>
            </a:lvl1pPr>
          </a:lstStyle>
          <a:p>
            <a:pPr>
              <a:defRPr/>
            </a:pPr>
            <a:fld id="{A87B0567-7760-4A50-9BEB-241D22E81D51}" type="datetimeFigureOut">
              <a:rPr lang="en-US"/>
              <a:pPr>
                <a:defRPr/>
              </a:pPr>
              <a:t>6/9/2017</a:t>
            </a:fld>
            <a:endParaRPr lang="en-US" dirty="0"/>
          </a:p>
        </p:txBody>
      </p:sp>
      <p:sp>
        <p:nvSpPr>
          <p:cNvPr id="7" name="Footer Placeholder 10"/>
          <p:cNvSpPr>
            <a:spLocks noGrp="1"/>
          </p:cNvSpPr>
          <p:nvPr>
            <p:ph type="ftr" sz="quarter" idx="11"/>
          </p:nvPr>
        </p:nvSpPr>
        <p:spPr/>
        <p:txBody>
          <a:bodyPr/>
          <a:lstStyle>
            <a:lvl1pPr>
              <a:defRPr/>
            </a:lvl1pPr>
          </a:lstStyle>
          <a:p>
            <a:pPr>
              <a:defRPr/>
            </a:pPr>
            <a:endParaRPr lang="en-US"/>
          </a:p>
        </p:txBody>
      </p:sp>
      <p:sp>
        <p:nvSpPr>
          <p:cNvPr id="9" name="Slide Number Placeholder 15"/>
          <p:cNvSpPr>
            <a:spLocks noGrp="1"/>
          </p:cNvSpPr>
          <p:nvPr>
            <p:ph type="sldNum" sz="quarter" idx="12"/>
          </p:nvPr>
        </p:nvSpPr>
        <p:spPr/>
        <p:txBody>
          <a:bodyPr/>
          <a:lstStyle>
            <a:lvl1pPr>
              <a:defRPr/>
            </a:lvl1pPr>
          </a:lstStyle>
          <a:p>
            <a:pPr>
              <a:defRPr/>
            </a:pPr>
            <a:fld id="{B26213B7-5F5A-4B07-970B-6F3473ADA57B}"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lang="en-US" smtClean="0"/>
              <a:t>Click to edit Master title style</a:t>
            </a:r>
            <a:endParaRPr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0"/>
          <p:cNvSpPr>
            <a:spLocks noGrp="1"/>
          </p:cNvSpPr>
          <p:nvPr>
            <p:ph type="dt" sz="half" idx="10"/>
          </p:nvPr>
        </p:nvSpPr>
        <p:spPr/>
        <p:txBody>
          <a:bodyPr/>
          <a:lstStyle>
            <a:lvl1pPr>
              <a:defRPr/>
            </a:lvl1pPr>
          </a:lstStyle>
          <a:p>
            <a:pPr>
              <a:defRPr/>
            </a:pPr>
            <a:fld id="{54771086-16D0-4065-8F4E-5317CD12595B}" type="datetimeFigureOut">
              <a:rPr lang="en-US"/>
              <a:pPr>
                <a:defRPr/>
              </a:pPr>
              <a:t>6/9/2017</a:t>
            </a:fld>
            <a:endParaRPr lang="en-US" dirty="0"/>
          </a:p>
        </p:txBody>
      </p:sp>
      <p:sp>
        <p:nvSpPr>
          <p:cNvPr id="6" name="Footer Placeholder 2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73F6AB7B-7E9D-488A-AF9A-1EEA13D6163D}"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9" name="Title 28"/>
          <p:cNvSpPr>
            <a:spLocks noGrp="1"/>
          </p:cNvSpPr>
          <p:nvPr>
            <p:ph type="title"/>
          </p:nvPr>
        </p:nvSpPr>
        <p:spPr>
          <a:xfrm>
            <a:off x="304800" y="5410200"/>
            <a:ext cx="8610600" cy="882650"/>
          </a:xfrm>
        </p:spPr>
        <p:txBody>
          <a:bodyPr/>
          <a:lstStyle>
            <a:lvl1pPr>
              <a:defRPr/>
            </a:lvl1pPr>
          </a:lstStyle>
          <a:p>
            <a:r>
              <a:rPr lang="en-US" smtClean="0"/>
              <a:t>Click to edit Master title style</a:t>
            </a:r>
            <a:endParaRPr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9"/>
          <p:cNvSpPr>
            <a:spLocks noGrp="1"/>
          </p:cNvSpPr>
          <p:nvPr>
            <p:ph type="dt" sz="half" idx="10"/>
          </p:nvPr>
        </p:nvSpPr>
        <p:spPr/>
        <p:txBody>
          <a:bodyPr/>
          <a:lstStyle>
            <a:lvl1pPr>
              <a:defRPr/>
            </a:lvl1pPr>
          </a:lstStyle>
          <a:p>
            <a:pPr>
              <a:defRPr/>
            </a:pPr>
            <a:fld id="{AFDB2E3B-8EC9-4A47-8706-8ADDA56279ED}" type="datetimeFigureOut">
              <a:rPr lang="en-US"/>
              <a:pPr>
                <a:defRPr/>
              </a:pPr>
              <a:t>6/9/2017</a:t>
            </a:fld>
            <a:endParaRPr lang="en-US" dirty="0"/>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a:xfrm>
            <a:off x="8229600" y="6477000"/>
            <a:ext cx="762000" cy="247650"/>
          </a:xfrm>
        </p:spPr>
        <p:txBody>
          <a:bodyPr/>
          <a:lstStyle>
            <a:lvl1pPr>
              <a:defRPr/>
            </a:lvl1pPr>
          </a:lstStyle>
          <a:p>
            <a:pPr>
              <a:defRPr/>
            </a:pPr>
            <a:fld id="{27D2BADD-1B82-413A-953B-69ADC3F151ED}"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lang="en-US" smtClean="0"/>
              <a:t>Click to edit Master title style</a:t>
            </a:r>
            <a:endParaRPr lang="en-US"/>
          </a:p>
        </p:txBody>
      </p:sp>
      <p:sp>
        <p:nvSpPr>
          <p:cNvPr id="3" name="Date Placeholder 10"/>
          <p:cNvSpPr>
            <a:spLocks noGrp="1"/>
          </p:cNvSpPr>
          <p:nvPr>
            <p:ph type="dt" sz="half" idx="10"/>
          </p:nvPr>
        </p:nvSpPr>
        <p:spPr/>
        <p:txBody>
          <a:bodyPr/>
          <a:lstStyle>
            <a:lvl1pPr>
              <a:defRPr/>
            </a:lvl1pPr>
          </a:lstStyle>
          <a:p>
            <a:pPr>
              <a:defRPr/>
            </a:pPr>
            <a:fld id="{2C83641B-0140-4ED4-BD0B-36583183FA66}" type="datetimeFigureOut">
              <a:rPr lang="en-US"/>
              <a:pPr>
                <a:defRPr/>
              </a:pPr>
              <a:t>6/9/2017</a:t>
            </a:fld>
            <a:endParaRPr lang="en-US" dirty="0"/>
          </a:p>
        </p:txBody>
      </p:sp>
      <p:sp>
        <p:nvSpPr>
          <p:cNvPr id="4" name="Footer Placeholder 27"/>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DD856CAA-3C76-40C0-BF0E-A4E70D23504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a:defRPr/>
            </a:lvl1pPr>
          </a:lstStyle>
          <a:p>
            <a:pPr>
              <a:defRPr/>
            </a:pPr>
            <a:fld id="{A6F0008D-805F-4B42-AEAC-F9F6D2826807}" type="datetimeFigureOut">
              <a:rPr lang="en-US"/>
              <a:pPr>
                <a:defRPr/>
              </a:pPr>
              <a:t>6/9/2017</a:t>
            </a:fld>
            <a:endParaRPr lang="en-US" dirty="0"/>
          </a:p>
        </p:txBody>
      </p:sp>
      <p:sp>
        <p:nvSpPr>
          <p:cNvPr id="3" name="Footer Placeholder 23"/>
          <p:cNvSpPr>
            <a:spLocks noGrp="1"/>
          </p:cNvSpPr>
          <p:nvPr>
            <p:ph type="ftr" sz="quarter" idx="11"/>
          </p:nvPr>
        </p:nvSpPr>
        <p:spPr/>
        <p:txBody>
          <a:bodyPr/>
          <a:lstStyle>
            <a:lvl1pPr>
              <a:defRPr/>
            </a:lvl1pPr>
          </a:lstStyle>
          <a:p>
            <a:pPr>
              <a:defRPr/>
            </a:pPr>
            <a:endParaRPr lang="en-US"/>
          </a:p>
        </p:txBody>
      </p:sp>
      <p:sp>
        <p:nvSpPr>
          <p:cNvPr id="4" name="Slide Number Placeholder 6"/>
          <p:cNvSpPr>
            <a:spLocks noGrp="1"/>
          </p:cNvSpPr>
          <p:nvPr>
            <p:ph type="sldNum" sz="quarter" idx="12"/>
          </p:nvPr>
        </p:nvSpPr>
        <p:spPr/>
        <p:txBody>
          <a:bodyPr/>
          <a:lstStyle>
            <a:lvl1pPr>
              <a:defRPr/>
            </a:lvl1pPr>
          </a:lstStyle>
          <a:p>
            <a:pPr>
              <a:defRPr/>
            </a:pPr>
            <a:fld id="{4519DD86-09D0-4D96-9D36-271258F05E55}"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12" name="Title 11"/>
          <p:cNvSpPr>
            <a:spLocks noGrp="1"/>
          </p:cNvSpPr>
          <p:nvPr>
            <p:ph type="title"/>
          </p:nvPr>
        </p:nvSpPr>
        <p:spPr>
          <a:xfrm>
            <a:off x="457200" y="5486400"/>
            <a:ext cx="8458200" cy="520700"/>
          </a:xfrm>
        </p:spPr>
        <p:txBody>
          <a:bodyPr/>
          <a:lstStyle>
            <a:lvl1pPr algn="l">
              <a:buNone/>
              <a:defRPr sz="2000" b="1"/>
            </a:lvl1pPr>
          </a:lstStyle>
          <a:p>
            <a:r>
              <a:rPr lang="en-US" smtClean="0"/>
              <a:t>Click to edit Master title style</a:t>
            </a:r>
            <a:endParaRPr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24"/>
          <p:cNvSpPr>
            <a:spLocks noGrp="1"/>
          </p:cNvSpPr>
          <p:nvPr>
            <p:ph type="dt" sz="half" idx="10"/>
          </p:nvPr>
        </p:nvSpPr>
        <p:spPr/>
        <p:txBody>
          <a:bodyPr/>
          <a:lstStyle>
            <a:lvl1pPr>
              <a:defRPr/>
            </a:lvl1pPr>
          </a:lstStyle>
          <a:p>
            <a:pPr>
              <a:defRPr/>
            </a:pPr>
            <a:fld id="{74E27AF9-DDA8-4195-97D4-CC6AEFE96D02}" type="datetimeFigureOut">
              <a:rPr lang="en-US"/>
              <a:pPr>
                <a:defRPr/>
              </a:pPr>
              <a:t>6/9/2017</a:t>
            </a:fld>
            <a:endParaRPr lang="en-US" dirty="0"/>
          </a:p>
        </p:txBody>
      </p:sp>
      <p:sp>
        <p:nvSpPr>
          <p:cNvPr id="7" name="Footer Placeholder 28"/>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2215C0AF-3D9C-453D-B9DA-A8542C25B4D1}"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17" name="Title 16"/>
          <p:cNvSpPr>
            <a:spLocks noGrp="1"/>
          </p:cNvSpPr>
          <p:nvPr>
            <p:ph type="title"/>
          </p:nvPr>
        </p:nvSpPr>
        <p:spPr>
          <a:xfrm>
            <a:off x="381000" y="4993760"/>
            <a:ext cx="5867400" cy="522288"/>
          </a:xfrm>
        </p:spPr>
        <p:txBody>
          <a:bodyPr/>
          <a:lstStyle>
            <a:lvl1pPr algn="l">
              <a:buNone/>
              <a:defRPr sz="2000" b="1"/>
            </a:lvl1pPr>
          </a:lstStyle>
          <a:p>
            <a:r>
              <a:rPr lang="en-US" smtClean="0"/>
              <a:t>Click to edit Master title style</a:t>
            </a:r>
            <a:endParaRPr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6"/>
          <p:cNvSpPr>
            <a:spLocks noGrp="1"/>
          </p:cNvSpPr>
          <p:nvPr>
            <p:ph type="dt" sz="half" idx="10"/>
          </p:nvPr>
        </p:nvSpPr>
        <p:spPr/>
        <p:txBody>
          <a:bodyPr/>
          <a:lstStyle>
            <a:lvl1pPr>
              <a:defRPr/>
            </a:lvl1pPr>
          </a:lstStyle>
          <a:p>
            <a:pPr>
              <a:defRPr/>
            </a:pPr>
            <a:fld id="{F2E771AF-F96E-4B0A-BCA2-1D720E76DD76}" type="datetimeFigureOut">
              <a:rPr lang="en-US"/>
              <a:pPr>
                <a:defRPr/>
              </a:pPr>
              <a:t>6/9/2017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30"/>
          <p:cNvSpPr>
            <a:spLocks noGrp="1"/>
          </p:cNvSpPr>
          <p:nvPr>
            <p:ph type="sldNum" sz="quarter" idx="12"/>
          </p:nvPr>
        </p:nvSpPr>
        <p:spPr/>
        <p:txBody>
          <a:bodyPr/>
          <a:lstStyle>
            <a:lvl1pPr>
              <a:defRPr/>
            </a:lvl1pPr>
          </a:lstStyle>
          <a:p>
            <a:pPr>
              <a:defRPr/>
            </a:pPr>
            <a:fld id="{C81CDDAB-824D-45DF-81B2-B7E34AE4668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0"/>
          <p:cNvSpPr>
            <a:spLocks noGrp="1"/>
          </p:cNvSpPr>
          <p:nvPr>
            <p:ph type="dt" sz="half" idx="10"/>
          </p:nvPr>
        </p:nvSpPr>
        <p:spPr/>
        <p:txBody>
          <a:bodyPr/>
          <a:lstStyle>
            <a:lvl1pPr>
              <a:defRPr/>
            </a:lvl1pPr>
          </a:lstStyle>
          <a:p>
            <a:pPr>
              <a:defRPr/>
            </a:pPr>
            <a:fld id="{F97E059E-F635-4EF2-B9AF-85F55E90452E}" type="datetimeFigureOut">
              <a:rPr lang="en-US"/>
              <a:pPr>
                <a:defRPr/>
              </a:pPr>
              <a:t>6/9/2017</a:t>
            </a:fld>
            <a:endParaRPr lang="en-US" dirty="0"/>
          </a:p>
        </p:txBody>
      </p:sp>
      <p:sp>
        <p:nvSpPr>
          <p:cNvPr id="5" name="Footer Placeholder 2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07C64AAB-851F-4587-ACC1-4585CF13B90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304FF6F-DBB2-47BF-A9DC-B5A268DED324}" type="datetimeFigureOut">
              <a:rPr lang="en-US"/>
              <a:pPr>
                <a:defRPr/>
              </a:pPr>
              <a:t>6/9/2017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7C00CE6-2AEA-4496-91B4-CF7C1AF12C15}"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1029" name="Text Placeholder 7"/>
          <p:cNvSpPr>
            <a:spLocks noGrp="1"/>
          </p:cNvSpPr>
          <p:nvPr>
            <p:ph type="body" idx="1"/>
          </p:nvPr>
        </p:nvSpPr>
        <p:spPr bwMode="auto">
          <a:xfrm>
            <a:off x="304800" y="1554163"/>
            <a:ext cx="8686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fontAlgn="auto" latinLnBrk="0" hangingPunct="1">
              <a:spcBef>
                <a:spcPts val="0"/>
              </a:spcBef>
              <a:spcAft>
                <a:spcPts val="0"/>
              </a:spcAft>
              <a:defRPr kumimoji="0" sz="1200" smtClean="0">
                <a:solidFill>
                  <a:schemeClr val="accent1">
                    <a:shade val="75000"/>
                  </a:schemeClr>
                </a:solidFill>
                <a:latin typeface="+mn-lt"/>
                <a:cs typeface="+mn-cs"/>
              </a:defRPr>
            </a:lvl1pPr>
          </a:lstStyle>
          <a:p>
            <a:pPr>
              <a:defRPr/>
            </a:pPr>
            <a:fld id="{EAF85F09-7465-4657-B2D0-76474FE3AB22}" type="datetimeFigureOut">
              <a:rPr lang="en-US"/>
              <a:pPr>
                <a:defRPr/>
              </a:pPr>
              <a:t>6/9/2017</a:t>
            </a:fld>
            <a:endParaRPr lang="en-US" dirty="0"/>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fontAlgn="auto" latinLnBrk="0" hangingPunct="1">
              <a:spcBef>
                <a:spcPts val="0"/>
              </a:spcBef>
              <a:spcAft>
                <a:spcPts val="0"/>
              </a:spcAft>
              <a:defRPr kumimoji="0" sz="1200" dirty="0">
                <a:solidFill>
                  <a:schemeClr val="accent1">
                    <a:shade val="75000"/>
                  </a:schemeClr>
                </a:solidFill>
                <a:latin typeface="+mn-lt"/>
                <a:cs typeface="+mn-cs"/>
              </a:defRPr>
            </a:lvl1pPr>
          </a:lstStyle>
          <a:p>
            <a:pPr>
              <a:defRPr/>
            </a:pP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fontAlgn="auto" latinLnBrk="0" hangingPunct="1">
              <a:spcBef>
                <a:spcPts val="0"/>
              </a:spcBef>
              <a:spcAft>
                <a:spcPts val="0"/>
              </a:spcAft>
              <a:defRPr kumimoji="0" sz="1200" smtClean="0">
                <a:solidFill>
                  <a:schemeClr val="accent1">
                    <a:shade val="75000"/>
                  </a:schemeClr>
                </a:solidFill>
                <a:latin typeface="+mn-lt"/>
                <a:cs typeface="+mn-cs"/>
              </a:defRPr>
            </a:lvl1pPr>
          </a:lstStyle>
          <a:p>
            <a:pPr>
              <a:defRPr/>
            </a:pPr>
            <a:fld id="{5CE66A0D-9A6D-46F9-9B38-9D6B4699B4FE}" type="slidenum">
              <a:rPr lang="en-US"/>
              <a:pPr>
                <a:defRPr/>
              </a:pPr>
              <a:t>‹#›</a:t>
            </a:fld>
            <a:endParaRPr lang="en-US" dirty="0"/>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lang="en-US" smtClean="0"/>
              <a:t>Click to edit Master title style</a:t>
            </a:r>
            <a:endParaRPr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1" r:id="rId4"/>
    <p:sldLayoutId id="2147483687" r:id="rId5"/>
    <p:sldLayoutId id="2147483682" r:id="rId6"/>
    <p:sldLayoutId id="2147483688" r:id="rId7"/>
    <p:sldLayoutId id="2147483689" r:id="rId8"/>
    <p:sldLayoutId id="2147483690" r:id="rId9"/>
    <p:sldLayoutId id="2147483683" r:id="rId10"/>
    <p:sldLayoutId id="2147483691" r:id="rId11"/>
  </p:sldLayoutIdLst>
  <p:txStyles>
    <p:titleStyle>
      <a:lvl1pPr algn="l" rtl="0" fontAlgn="base">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fontAlgn="base">
        <a:spcBef>
          <a:spcPct val="0"/>
        </a:spcBef>
        <a:spcAft>
          <a:spcPct val="0"/>
        </a:spcAft>
        <a:defRPr sz="3600">
          <a:solidFill>
            <a:schemeClr val="tx2"/>
          </a:solidFill>
          <a:latin typeface="Franklin Gothic Medium" pitchFamily="34" charset="0"/>
        </a:defRPr>
      </a:lvl2pPr>
      <a:lvl3pPr algn="l" rtl="0" fontAlgn="base">
        <a:spcBef>
          <a:spcPct val="0"/>
        </a:spcBef>
        <a:spcAft>
          <a:spcPct val="0"/>
        </a:spcAft>
        <a:defRPr sz="3600">
          <a:solidFill>
            <a:schemeClr val="tx2"/>
          </a:solidFill>
          <a:latin typeface="Franklin Gothic Medium" pitchFamily="34" charset="0"/>
        </a:defRPr>
      </a:lvl3pPr>
      <a:lvl4pPr algn="l" rtl="0" fontAlgn="base">
        <a:spcBef>
          <a:spcPct val="0"/>
        </a:spcBef>
        <a:spcAft>
          <a:spcPct val="0"/>
        </a:spcAft>
        <a:defRPr sz="3600">
          <a:solidFill>
            <a:schemeClr val="tx2"/>
          </a:solidFill>
          <a:latin typeface="Franklin Gothic Medium" pitchFamily="34" charset="0"/>
        </a:defRPr>
      </a:lvl4pPr>
      <a:lvl5pPr algn="l" rtl="0" fontAlgn="base">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fontAlgn="base">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fontAlgn="base">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fontAlgn="base">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fontAlgn="base">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fontAlgn="base">
        <a:spcBef>
          <a:spcPct val="20000"/>
        </a:spcBef>
        <a:spcAft>
          <a:spcPct val="0"/>
        </a:spcAft>
        <a:buClr>
          <a:schemeClr val="accent1"/>
        </a:buClr>
        <a:buSzPct val="60000"/>
        <a:buFont typeface="Wingdings 2"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evansvillebend.org/v-web/gallery/Downtown-Optimist-Club/YAWBreakfast2006_003a" TargetMode="External"/><Relationship Id="rId1" Type="http://schemas.openxmlformats.org/officeDocument/2006/relationships/slideLayout" Target="../slideLayouts/slideLayout6.xml"/><Relationship Id="rId5" Type="http://schemas.openxmlformats.org/officeDocument/2006/relationships/image" Target="../media/image24.jpeg"/><Relationship Id="rId4" Type="http://schemas.openxmlformats.org/officeDocument/2006/relationships/hyperlink" Target="http://evansvillebend.org/v-web/gallery/Downtown-Optimist-Club/Joshua_Academy_at_ONB_005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hyperlink" Target="http://evansvillebend.org/v-web/gallery/Downtown-Optimist-Club/Camp_Carson_2010_002a" TargetMode="External"/><Relationship Id="rId13"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29.jpeg"/><Relationship Id="rId12" Type="http://schemas.openxmlformats.org/officeDocument/2006/relationships/hyperlink" Target="http://evansvillebend.org/v-web/gallery/Downtown-Optimist-Club/OratoricalContest2009_002" TargetMode="External"/><Relationship Id="rId17" Type="http://schemas.openxmlformats.org/officeDocument/2006/relationships/image" Target="../media/image34.jpeg"/><Relationship Id="rId2" Type="http://schemas.openxmlformats.org/officeDocument/2006/relationships/hyperlink" Target="http://evansvillebend.org/v-web/gallery/Downtown-Optimist-Club/JOOI_Meeting_Feb_23_2010_009" TargetMode="External"/><Relationship Id="rId16" Type="http://schemas.openxmlformats.org/officeDocument/2006/relationships/hyperlink" Target="http://evansvillebend.org/v-web/gallery/Downtown-Optimist-Club/TriStarSoccerWinners2008" TargetMode="External"/><Relationship Id="rId1" Type="http://schemas.openxmlformats.org/officeDocument/2006/relationships/slideLayout" Target="../slideLayouts/slideLayout7.xml"/><Relationship Id="rId6" Type="http://schemas.openxmlformats.org/officeDocument/2006/relationships/hyperlink" Target="http://evansvillebend.org/v-web/gallery/Downtown-Optimist-Club/July2009PicturesfromBobLevi_027a" TargetMode="External"/><Relationship Id="rId11" Type="http://schemas.openxmlformats.org/officeDocument/2006/relationships/image" Target="../media/image31.jpeg"/><Relationship Id="rId5" Type="http://schemas.openxmlformats.org/officeDocument/2006/relationships/image" Target="../media/image28.jpeg"/><Relationship Id="rId15" Type="http://schemas.openxmlformats.org/officeDocument/2006/relationships/image" Target="../media/image33.jpeg"/><Relationship Id="rId10" Type="http://schemas.openxmlformats.org/officeDocument/2006/relationships/hyperlink" Target="http://evansvillebend.org/v-web/gallery/Downtown-Optimist-Club/JOOI_Club_02272009_3" TargetMode="External"/><Relationship Id="rId4" Type="http://schemas.openxmlformats.org/officeDocument/2006/relationships/hyperlink" Target="http://evansvillebend.org/v-web/gallery/Downtown-Optimist-Club/TriStarBasketball2010_007a" TargetMode="External"/><Relationship Id="rId9" Type="http://schemas.openxmlformats.org/officeDocument/2006/relationships/image" Target="../media/image30.jpeg"/><Relationship Id="rId14" Type="http://schemas.openxmlformats.org/officeDocument/2006/relationships/hyperlink" Target="http://evansvillebend.org/v-web/gallery/Downtown-Optimist-Club/TriStarBB2009d"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457200"/>
            <a:ext cx="8458200" cy="1222375"/>
          </a:xfrm>
        </p:spPr>
        <p:txBody>
          <a:bodyPr/>
          <a:lstStyle/>
          <a:p>
            <a:pPr fontAlgn="auto">
              <a:spcAft>
                <a:spcPts val="0"/>
              </a:spcAft>
              <a:defRPr/>
            </a:pPr>
            <a:r>
              <a:rPr lang="en-US" dirty="0" smtClean="0"/>
              <a:t>The Optimist Club of Evansville – </a:t>
            </a:r>
            <a:br>
              <a:rPr lang="en-US" dirty="0" smtClean="0"/>
            </a:br>
            <a:endParaRPr lang="en-US" dirty="0"/>
          </a:p>
        </p:txBody>
      </p:sp>
      <p:sp>
        <p:nvSpPr>
          <p:cNvPr id="3" name="Subtitle 2"/>
          <p:cNvSpPr>
            <a:spLocks noGrp="1"/>
          </p:cNvSpPr>
          <p:nvPr>
            <p:ph type="subTitle" idx="1"/>
          </p:nvPr>
        </p:nvSpPr>
        <p:spPr>
          <a:xfrm>
            <a:off x="5562600" y="1219200"/>
            <a:ext cx="2743200" cy="685800"/>
          </a:xfrm>
        </p:spPr>
        <p:txBody>
          <a:bodyPr>
            <a:normAutofit fontScale="92500" lnSpcReduction="10000"/>
          </a:bodyPr>
          <a:lstStyle/>
          <a:p>
            <a:pPr fontAlgn="auto">
              <a:spcAft>
                <a:spcPts val="0"/>
              </a:spcAft>
              <a:buFont typeface="Wingdings 2"/>
              <a:buNone/>
              <a:defRPr/>
            </a:pPr>
            <a:r>
              <a:rPr lang="en-US" sz="4400" dirty="0" smtClean="0"/>
              <a:t>Downtown</a:t>
            </a:r>
            <a:endParaRPr lang="en-US" sz="4400" dirty="0"/>
          </a:p>
        </p:txBody>
      </p:sp>
      <p:pic>
        <p:nvPicPr>
          <p:cNvPr id="13315" name="Picture 4" descr="BOBIK-high-res.jpg"/>
          <p:cNvPicPr>
            <a:picLocks noChangeAspect="1"/>
          </p:cNvPicPr>
          <p:nvPr/>
        </p:nvPicPr>
        <p:blipFill>
          <a:blip r:embed="rId2"/>
          <a:srcRect/>
          <a:stretch>
            <a:fillRect/>
          </a:stretch>
        </p:blipFill>
        <p:spPr bwMode="auto">
          <a:xfrm>
            <a:off x="3429000" y="2362200"/>
            <a:ext cx="2133600" cy="2463800"/>
          </a:xfrm>
          <a:prstGeom prst="rect">
            <a:avLst/>
          </a:prstGeom>
          <a:noFill/>
          <a:ln w="9525">
            <a:noFill/>
            <a:miter lim="800000"/>
            <a:headEnd/>
            <a:tailEnd/>
          </a:ln>
        </p:spPr>
      </p:pic>
    </p:spTree>
  </p:cSld>
  <p:clrMapOvr>
    <a:masterClrMapping/>
  </p:clrMapOvr>
  <p:transition>
    <p:whee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fontAlgn="auto">
              <a:spcAft>
                <a:spcPts val="0"/>
              </a:spcAft>
              <a:defRPr/>
            </a:pPr>
            <a:r>
              <a:rPr lang="en-US" dirty="0" smtClean="0">
                <a:latin typeface="Burlesque" pitchFamily="2" charset="0"/>
              </a:rPr>
              <a:t>Birth of our optimist club</a:t>
            </a:r>
            <a:endParaRPr lang="en-US" dirty="0">
              <a:latin typeface="Burlesque" pitchFamily="2" charset="0"/>
            </a:endParaRPr>
          </a:p>
        </p:txBody>
      </p:sp>
      <p:sp>
        <p:nvSpPr>
          <p:cNvPr id="3" name="TextBox 2"/>
          <p:cNvSpPr txBox="1"/>
          <p:nvPr/>
        </p:nvSpPr>
        <p:spPr>
          <a:xfrm>
            <a:off x="838200" y="2057400"/>
            <a:ext cx="7696200" cy="2678113"/>
          </a:xfrm>
          <a:prstGeom prst="rect">
            <a:avLst/>
          </a:prstGeom>
          <a:noFill/>
        </p:spPr>
        <p:txBody>
          <a:bodyPr>
            <a:spAutoFit/>
          </a:bodyPr>
          <a:lstStyle/>
          <a:p>
            <a:pPr fontAlgn="auto">
              <a:spcBef>
                <a:spcPts val="0"/>
              </a:spcBef>
              <a:spcAft>
                <a:spcPts val="0"/>
              </a:spcAft>
              <a:defRPr/>
            </a:pPr>
            <a:r>
              <a:rPr lang="en-US" sz="2400" dirty="0">
                <a:latin typeface="+mj-lt"/>
                <a:cs typeface="+mn-cs"/>
              </a:rPr>
              <a:t>On Friday, May 13, 1921 the Optimist Club of Evansville was chartered. The date of Friday the 13</a:t>
            </a:r>
            <a:r>
              <a:rPr lang="en-US" sz="2400" baseline="30000" dirty="0">
                <a:latin typeface="+mj-lt"/>
                <a:cs typeface="+mn-cs"/>
              </a:rPr>
              <a:t>th</a:t>
            </a:r>
            <a:r>
              <a:rPr lang="en-US" sz="2400" dirty="0">
                <a:latin typeface="+mj-lt"/>
                <a:cs typeface="+mn-cs"/>
              </a:rPr>
              <a:t> was not picked because of their optimism, but because it was the birthday of the first club president, Dr. Charles Hartloff.</a:t>
            </a:r>
          </a:p>
          <a:p>
            <a:pPr fontAlgn="auto">
              <a:spcBef>
                <a:spcPts val="0"/>
              </a:spcBef>
              <a:spcAft>
                <a:spcPts val="0"/>
              </a:spcAft>
              <a:defRPr/>
            </a:pPr>
            <a:endParaRPr lang="en-US" sz="2400" dirty="0">
              <a:latin typeface="+mj-lt"/>
              <a:cs typeface="+mn-cs"/>
            </a:endParaRPr>
          </a:p>
          <a:p>
            <a:pPr fontAlgn="auto">
              <a:spcBef>
                <a:spcPts val="0"/>
              </a:spcBef>
              <a:spcAft>
                <a:spcPts val="0"/>
              </a:spcAft>
              <a:defRPr/>
            </a:pPr>
            <a:r>
              <a:rPr lang="en-US" sz="2400" dirty="0">
                <a:latin typeface="+mj-lt"/>
                <a:cs typeface="+mn-cs"/>
              </a:rPr>
              <a:t>There were 34 charter members who met at the Vendome Hotel to organize the club.</a:t>
            </a:r>
            <a:endParaRPr lang="en-US" sz="2400" dirty="0">
              <a:latin typeface="+mj-lt"/>
              <a:cs typeface="+mn-cs"/>
            </a:endParaRPr>
          </a:p>
        </p:txBody>
      </p:sp>
    </p:spTree>
  </p:cSld>
  <p:clrMapOvr>
    <a:masterClrMapping/>
  </p:clrMapOvr>
  <p:transition spd="slow" advTm="1000">
    <p:wheel spokes="8"/>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Content Placeholder 4" descr="scan0001.jpg"/>
          <p:cNvPicPr>
            <a:picLocks noChangeAspect="1"/>
          </p:cNvPicPr>
          <p:nvPr/>
        </p:nvPicPr>
        <p:blipFill>
          <a:blip r:embed="rId2"/>
          <a:srcRect/>
          <a:stretch>
            <a:fillRect/>
          </a:stretch>
        </p:blipFill>
        <p:spPr bwMode="auto">
          <a:xfrm>
            <a:off x="2971800" y="609600"/>
            <a:ext cx="3352800" cy="5770563"/>
          </a:xfrm>
          <a:prstGeom prst="rect">
            <a:avLst/>
          </a:prstGeom>
          <a:noFill/>
          <a:ln w="9525">
            <a:noFill/>
            <a:miter lim="800000"/>
            <a:headEnd/>
            <a:tailEnd/>
          </a:ln>
        </p:spPr>
      </p:pic>
      <p:sp>
        <p:nvSpPr>
          <p:cNvPr id="15362" name="TextBox 2"/>
          <p:cNvSpPr txBox="1">
            <a:spLocks noChangeArrowheads="1"/>
          </p:cNvSpPr>
          <p:nvPr/>
        </p:nvSpPr>
        <p:spPr bwMode="auto">
          <a:xfrm>
            <a:off x="152400" y="2514600"/>
            <a:ext cx="2743200" cy="369888"/>
          </a:xfrm>
          <a:prstGeom prst="rect">
            <a:avLst/>
          </a:prstGeom>
          <a:noFill/>
          <a:ln w="9525">
            <a:noFill/>
            <a:miter lim="800000"/>
            <a:headEnd/>
            <a:tailEnd/>
          </a:ln>
        </p:spPr>
        <p:txBody>
          <a:bodyPr>
            <a:spAutoFit/>
          </a:bodyPr>
          <a:lstStyle/>
          <a:p>
            <a:r>
              <a:rPr lang="en-US">
                <a:latin typeface="Franklin Gothic Book" pitchFamily="34" charset="0"/>
              </a:rPr>
              <a:t>Original Optimist Banner</a:t>
            </a:r>
          </a:p>
        </p:txBody>
      </p:sp>
    </p:spTree>
  </p:cSld>
  <p:clrMapOvr>
    <a:masterClrMapping/>
  </p:clrMapOvr>
  <p:transition>
    <p:zoom dir="in"/>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descr="First Officers and Directors 1921.jpg"/>
          <p:cNvPicPr>
            <a:picLocks noChangeAspect="1"/>
          </p:cNvPicPr>
          <p:nvPr/>
        </p:nvPicPr>
        <p:blipFill>
          <a:blip r:embed="rId2"/>
          <a:srcRect/>
          <a:stretch>
            <a:fillRect/>
          </a:stretch>
        </p:blipFill>
        <p:spPr bwMode="auto">
          <a:xfrm>
            <a:off x="2133600" y="304800"/>
            <a:ext cx="4813300" cy="6338888"/>
          </a:xfrm>
          <a:prstGeom prst="rect">
            <a:avLst/>
          </a:prstGeom>
          <a:noFill/>
          <a:ln w="9525">
            <a:noFill/>
            <a:miter lim="800000"/>
            <a:headEnd/>
            <a:tailEnd/>
          </a:ln>
        </p:spPr>
      </p:pic>
    </p:spTree>
  </p:cSld>
  <p:clrMapOvr>
    <a:masterClrMapping/>
  </p:clrMapOvr>
  <p:transition>
    <p:zoom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04800"/>
            <a:ext cx="4800600" cy="400050"/>
          </a:xfrm>
          <a:prstGeom prst="rect">
            <a:avLst/>
          </a:prstGeom>
          <a:noFill/>
        </p:spPr>
        <p:txBody>
          <a:bodyPr>
            <a:spAutoFit/>
          </a:bodyPr>
          <a:lstStyle/>
          <a:p>
            <a:pPr fontAlgn="auto">
              <a:spcBef>
                <a:spcPts val="0"/>
              </a:spcBef>
              <a:spcAft>
                <a:spcPts val="0"/>
              </a:spcAft>
              <a:defRPr/>
            </a:pPr>
            <a:r>
              <a:rPr lang="en-US" sz="2000" b="1" dirty="0">
                <a:solidFill>
                  <a:schemeClr val="accent1">
                    <a:lumMod val="50000"/>
                  </a:schemeClr>
                </a:solidFill>
                <a:latin typeface="Calibri" pitchFamily="34" charset="0"/>
                <a:cs typeface="Calibri" pitchFamily="34" charset="0"/>
              </a:rPr>
              <a:t>HIGHLIGHTS – ROARING  ‘20s   1921 – 1930</a:t>
            </a:r>
          </a:p>
        </p:txBody>
      </p:sp>
      <p:sp>
        <p:nvSpPr>
          <p:cNvPr id="3" name="TextBox 2"/>
          <p:cNvSpPr txBox="1"/>
          <p:nvPr/>
        </p:nvSpPr>
        <p:spPr>
          <a:xfrm>
            <a:off x="533400" y="685800"/>
            <a:ext cx="1752600" cy="369888"/>
          </a:xfrm>
          <a:prstGeom prst="rect">
            <a:avLst/>
          </a:prstGeom>
          <a:noFill/>
        </p:spPr>
        <p:txBody>
          <a:bodyPr>
            <a:spAutoFit/>
          </a:bodyPr>
          <a:lstStyle/>
          <a:p>
            <a:pPr fontAlgn="auto">
              <a:spcBef>
                <a:spcPts val="0"/>
              </a:spcBef>
              <a:spcAft>
                <a:spcPts val="0"/>
              </a:spcAft>
              <a:defRPr/>
            </a:pPr>
            <a:r>
              <a:rPr lang="en-US" b="1" dirty="0">
                <a:solidFill>
                  <a:schemeClr val="accent1">
                    <a:lumMod val="50000"/>
                  </a:schemeClr>
                </a:solidFill>
                <a:latin typeface="+mn-lt"/>
                <a:cs typeface="+mn-cs"/>
              </a:rPr>
              <a:t>Summer, 1923</a:t>
            </a:r>
            <a:endParaRPr lang="en-US" b="1" dirty="0">
              <a:solidFill>
                <a:schemeClr val="accent1">
                  <a:lumMod val="50000"/>
                </a:schemeClr>
              </a:solidFill>
              <a:latin typeface="+mn-lt"/>
              <a:cs typeface="+mn-cs"/>
            </a:endParaRPr>
          </a:p>
        </p:txBody>
      </p:sp>
      <p:sp>
        <p:nvSpPr>
          <p:cNvPr id="4" name="TextBox 3"/>
          <p:cNvSpPr txBox="1"/>
          <p:nvPr/>
        </p:nvSpPr>
        <p:spPr>
          <a:xfrm>
            <a:off x="609600" y="1143000"/>
            <a:ext cx="7848600" cy="1200150"/>
          </a:xfrm>
          <a:prstGeom prst="rect">
            <a:avLst/>
          </a:prstGeom>
          <a:noFill/>
        </p:spPr>
        <p:txBody>
          <a:bodyPr>
            <a:spAutoFit/>
          </a:bodyPr>
          <a:lstStyle/>
          <a:p>
            <a:pPr fontAlgn="auto">
              <a:spcBef>
                <a:spcPts val="0"/>
              </a:spcBef>
              <a:spcAft>
                <a:spcPts val="0"/>
              </a:spcAft>
              <a:defRPr/>
            </a:pPr>
            <a:r>
              <a:rPr lang="en-US" b="1" dirty="0">
                <a:solidFill>
                  <a:schemeClr val="accent1">
                    <a:lumMod val="50000"/>
                  </a:schemeClr>
                </a:solidFill>
                <a:latin typeface="+mn-lt"/>
                <a:cs typeface="+mn-cs"/>
              </a:rPr>
              <a:t>At the Chattanooga International Convention, Dr. Charles Hartloff made the motion, which was passed, that the slogan of Optimism be, </a:t>
            </a:r>
            <a:r>
              <a:rPr lang="en-US" b="1" i="1" u="sng" dirty="0">
                <a:solidFill>
                  <a:srgbClr val="C00000"/>
                </a:solidFill>
                <a:latin typeface="+mn-lt"/>
                <a:cs typeface="+mn-cs"/>
              </a:rPr>
              <a:t>“</a:t>
            </a:r>
            <a:r>
              <a:rPr lang="en-US" b="1" i="1" u="sng" dirty="0">
                <a:solidFill>
                  <a:srgbClr val="0D5C83"/>
                </a:solidFill>
                <a:latin typeface="+mn-lt"/>
                <a:cs typeface="+mn-cs"/>
              </a:rPr>
              <a:t>Friend of the Delinquent Boy.”</a:t>
            </a:r>
            <a:r>
              <a:rPr lang="en-US" b="1" dirty="0">
                <a:solidFill>
                  <a:srgbClr val="0D5C83"/>
                </a:solidFill>
                <a:latin typeface="+mn-lt"/>
                <a:cs typeface="+mn-cs"/>
              </a:rPr>
              <a:t> </a:t>
            </a:r>
            <a:r>
              <a:rPr lang="en-US" b="1" dirty="0">
                <a:solidFill>
                  <a:schemeClr val="accent1">
                    <a:lumMod val="50000"/>
                  </a:schemeClr>
                </a:solidFill>
                <a:latin typeface="+mn-lt"/>
                <a:cs typeface="+mn-cs"/>
              </a:rPr>
              <a:t>At the Milwaukee Convention the following year, this was changed to, “Friend of the boy”. (It has evolved to, “Friend of Youth” today.)</a:t>
            </a:r>
            <a:endParaRPr lang="en-US" b="1" dirty="0">
              <a:solidFill>
                <a:schemeClr val="accent1">
                  <a:lumMod val="50000"/>
                </a:schemeClr>
              </a:solidFill>
              <a:latin typeface="+mn-lt"/>
              <a:cs typeface="+mn-cs"/>
            </a:endParaRPr>
          </a:p>
        </p:txBody>
      </p:sp>
      <p:sp>
        <p:nvSpPr>
          <p:cNvPr id="5" name="TextBox 4"/>
          <p:cNvSpPr txBox="1"/>
          <p:nvPr/>
        </p:nvSpPr>
        <p:spPr>
          <a:xfrm>
            <a:off x="457200" y="2438400"/>
            <a:ext cx="1752600" cy="369888"/>
          </a:xfrm>
          <a:prstGeom prst="rect">
            <a:avLst/>
          </a:prstGeom>
          <a:noFill/>
        </p:spPr>
        <p:txBody>
          <a:bodyPr>
            <a:spAutoFit/>
          </a:bodyPr>
          <a:lstStyle/>
          <a:p>
            <a:pPr fontAlgn="auto">
              <a:spcBef>
                <a:spcPts val="0"/>
              </a:spcBef>
              <a:spcAft>
                <a:spcPts val="0"/>
              </a:spcAft>
              <a:defRPr/>
            </a:pPr>
            <a:r>
              <a:rPr lang="en-US" b="1" dirty="0">
                <a:solidFill>
                  <a:schemeClr val="accent1">
                    <a:lumMod val="50000"/>
                  </a:schemeClr>
                </a:solidFill>
                <a:latin typeface="+mn-lt"/>
                <a:cs typeface="+mn-cs"/>
              </a:rPr>
              <a:t>April, 1930</a:t>
            </a:r>
            <a:endParaRPr lang="en-US" b="1" dirty="0">
              <a:solidFill>
                <a:schemeClr val="accent1">
                  <a:lumMod val="50000"/>
                </a:schemeClr>
              </a:solidFill>
              <a:latin typeface="+mn-lt"/>
              <a:cs typeface="+mn-cs"/>
            </a:endParaRPr>
          </a:p>
        </p:txBody>
      </p:sp>
      <p:sp>
        <p:nvSpPr>
          <p:cNvPr id="6" name="TextBox 5"/>
          <p:cNvSpPr txBox="1"/>
          <p:nvPr/>
        </p:nvSpPr>
        <p:spPr>
          <a:xfrm>
            <a:off x="685800" y="2819400"/>
            <a:ext cx="6553200" cy="369888"/>
          </a:xfrm>
          <a:prstGeom prst="rect">
            <a:avLst/>
          </a:prstGeom>
          <a:noFill/>
        </p:spPr>
        <p:txBody>
          <a:bodyPr>
            <a:spAutoFit/>
          </a:bodyPr>
          <a:lstStyle/>
          <a:p>
            <a:pPr fontAlgn="auto">
              <a:spcBef>
                <a:spcPts val="0"/>
              </a:spcBef>
              <a:spcAft>
                <a:spcPts val="0"/>
              </a:spcAft>
              <a:defRPr/>
            </a:pPr>
            <a:r>
              <a:rPr lang="en-US" b="1" dirty="0">
                <a:solidFill>
                  <a:schemeClr val="accent1">
                    <a:lumMod val="50000"/>
                  </a:schemeClr>
                </a:solidFill>
                <a:latin typeface="+mn-lt"/>
                <a:cs typeface="+mn-cs"/>
              </a:rPr>
              <a:t>Meeting place was moved to the Vendome Hotel</a:t>
            </a:r>
            <a:endParaRPr lang="en-US" b="1" dirty="0">
              <a:solidFill>
                <a:schemeClr val="accent1">
                  <a:lumMod val="50000"/>
                </a:schemeClr>
              </a:solidFill>
              <a:latin typeface="+mn-lt"/>
              <a:cs typeface="+mn-cs"/>
            </a:endParaRPr>
          </a:p>
        </p:txBody>
      </p:sp>
      <p:sp>
        <p:nvSpPr>
          <p:cNvPr id="7" name="TextBox 6"/>
          <p:cNvSpPr txBox="1"/>
          <p:nvPr/>
        </p:nvSpPr>
        <p:spPr>
          <a:xfrm>
            <a:off x="457200" y="3276600"/>
            <a:ext cx="1752600" cy="369888"/>
          </a:xfrm>
          <a:prstGeom prst="rect">
            <a:avLst/>
          </a:prstGeom>
          <a:noFill/>
        </p:spPr>
        <p:txBody>
          <a:bodyPr>
            <a:spAutoFit/>
          </a:bodyPr>
          <a:lstStyle/>
          <a:p>
            <a:pPr fontAlgn="auto">
              <a:spcBef>
                <a:spcPts val="0"/>
              </a:spcBef>
              <a:spcAft>
                <a:spcPts val="0"/>
              </a:spcAft>
              <a:defRPr/>
            </a:pPr>
            <a:r>
              <a:rPr lang="en-US" b="1" dirty="0">
                <a:solidFill>
                  <a:schemeClr val="accent1">
                    <a:lumMod val="50000"/>
                  </a:schemeClr>
                </a:solidFill>
                <a:latin typeface="+mn-lt"/>
                <a:cs typeface="+mn-cs"/>
              </a:rPr>
              <a:t>May, 1930</a:t>
            </a:r>
            <a:endParaRPr lang="en-US" b="1" dirty="0">
              <a:solidFill>
                <a:schemeClr val="accent1">
                  <a:lumMod val="50000"/>
                </a:schemeClr>
              </a:solidFill>
              <a:latin typeface="+mn-lt"/>
              <a:cs typeface="+mn-cs"/>
            </a:endParaRPr>
          </a:p>
        </p:txBody>
      </p:sp>
      <p:sp>
        <p:nvSpPr>
          <p:cNvPr id="9" name="TextBox 8"/>
          <p:cNvSpPr txBox="1"/>
          <p:nvPr/>
        </p:nvSpPr>
        <p:spPr>
          <a:xfrm>
            <a:off x="762000" y="3733800"/>
            <a:ext cx="7772400" cy="1465263"/>
          </a:xfrm>
          <a:prstGeom prst="rect">
            <a:avLst/>
          </a:prstGeom>
          <a:noFill/>
        </p:spPr>
        <p:txBody>
          <a:bodyPr>
            <a:spAutoFit/>
          </a:bodyPr>
          <a:lstStyle/>
          <a:p>
            <a:r>
              <a:rPr lang="en-US" b="1" i="1" u="sng">
                <a:solidFill>
                  <a:srgbClr val="0D5C83"/>
                </a:solidFill>
                <a:latin typeface="Franklin Gothic Book" pitchFamily="34" charset="0"/>
              </a:rPr>
              <a:t>Memorial Day Services at the graves of our departed Optimist members were started. At this date, </a:t>
            </a:r>
            <a:r>
              <a:rPr lang="en-US" b="1">
                <a:solidFill>
                  <a:srgbClr val="85540A"/>
                </a:solidFill>
                <a:latin typeface="Franklin Gothic Book" pitchFamily="34" charset="0"/>
              </a:rPr>
              <a:t>four members have died: Rev. W. R. Plumber, Ray Geupel, Floyd Ragland, and Dr. George Ridgeway. From this date, these Services have been conducted annually under the leadership of Rev. Addison, Chaplin, as long as he lived. The tradition is still being continued.</a:t>
            </a:r>
          </a:p>
        </p:txBody>
      </p:sp>
      <p:sp>
        <p:nvSpPr>
          <p:cNvPr id="10" name="TextBox 9"/>
          <p:cNvSpPr txBox="1"/>
          <p:nvPr/>
        </p:nvSpPr>
        <p:spPr>
          <a:xfrm>
            <a:off x="381000" y="5257800"/>
            <a:ext cx="1752600" cy="369888"/>
          </a:xfrm>
          <a:prstGeom prst="rect">
            <a:avLst/>
          </a:prstGeom>
          <a:noFill/>
        </p:spPr>
        <p:txBody>
          <a:bodyPr>
            <a:spAutoFit/>
          </a:bodyPr>
          <a:lstStyle/>
          <a:p>
            <a:pPr fontAlgn="auto">
              <a:spcBef>
                <a:spcPts val="0"/>
              </a:spcBef>
              <a:spcAft>
                <a:spcPts val="0"/>
              </a:spcAft>
              <a:defRPr/>
            </a:pPr>
            <a:r>
              <a:rPr lang="en-US" b="1" dirty="0">
                <a:solidFill>
                  <a:schemeClr val="accent1">
                    <a:lumMod val="50000"/>
                  </a:schemeClr>
                </a:solidFill>
                <a:latin typeface="+mn-lt"/>
                <a:cs typeface="+mn-cs"/>
              </a:rPr>
              <a:t>October, 1930</a:t>
            </a:r>
            <a:endParaRPr lang="en-US" b="1" dirty="0">
              <a:solidFill>
                <a:schemeClr val="accent1">
                  <a:lumMod val="50000"/>
                </a:schemeClr>
              </a:solidFill>
              <a:latin typeface="+mn-lt"/>
              <a:cs typeface="+mn-cs"/>
            </a:endParaRPr>
          </a:p>
        </p:txBody>
      </p:sp>
      <p:sp>
        <p:nvSpPr>
          <p:cNvPr id="12" name="TextBox 11"/>
          <p:cNvSpPr txBox="1"/>
          <p:nvPr/>
        </p:nvSpPr>
        <p:spPr>
          <a:xfrm>
            <a:off x="914400" y="5715000"/>
            <a:ext cx="7162800" cy="646113"/>
          </a:xfrm>
          <a:prstGeom prst="rect">
            <a:avLst/>
          </a:prstGeom>
          <a:noFill/>
        </p:spPr>
        <p:txBody>
          <a:bodyPr>
            <a:spAutoFit/>
          </a:bodyPr>
          <a:lstStyle/>
          <a:p>
            <a:pPr fontAlgn="auto">
              <a:spcBef>
                <a:spcPts val="0"/>
              </a:spcBef>
              <a:spcAft>
                <a:spcPts val="0"/>
              </a:spcAft>
              <a:defRPr/>
            </a:pPr>
            <a:r>
              <a:rPr lang="en-US" b="1" dirty="0">
                <a:solidFill>
                  <a:schemeClr val="accent1">
                    <a:lumMod val="50000"/>
                  </a:schemeClr>
                </a:solidFill>
                <a:latin typeface="+mn-lt"/>
                <a:cs typeface="+mn-cs"/>
              </a:rPr>
              <a:t>Begin the sponsorship of the four Friendly Indian Junior Optimist Clubs with membership not to exceed 80 boys.</a:t>
            </a:r>
            <a:endParaRPr lang="en-US" b="1" dirty="0">
              <a:solidFill>
                <a:schemeClr val="accent1">
                  <a:lumMod val="50000"/>
                </a:schemeClr>
              </a:solidFill>
              <a:latin typeface="+mn-lt"/>
              <a:cs typeface="+mn-cs"/>
            </a:endParaRPr>
          </a:p>
        </p:txBody>
      </p:sp>
    </p:spTree>
  </p:cSld>
  <p:clrMapOvr>
    <a:masterClrMapping/>
  </p:clrMapOvr>
  <p:transition advTm="44679">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descr="Downtown Optimists of the 1920s.jpg"/>
          <p:cNvPicPr>
            <a:picLocks noChangeAspect="1"/>
          </p:cNvPicPr>
          <p:nvPr/>
        </p:nvPicPr>
        <p:blipFill>
          <a:blip r:embed="rId2"/>
          <a:srcRect/>
          <a:stretch>
            <a:fillRect/>
          </a:stretch>
        </p:blipFill>
        <p:spPr bwMode="auto">
          <a:xfrm>
            <a:off x="98425" y="2057400"/>
            <a:ext cx="8947150" cy="2743200"/>
          </a:xfrm>
          <a:prstGeom prst="rect">
            <a:avLst/>
          </a:prstGeom>
          <a:noFill/>
          <a:ln w="9525">
            <a:noFill/>
            <a:miter lim="800000"/>
            <a:headEnd/>
            <a:tailEnd/>
          </a:ln>
        </p:spPr>
      </p:pic>
      <p:sp>
        <p:nvSpPr>
          <p:cNvPr id="18434" name="TextBox 2"/>
          <p:cNvSpPr txBox="1">
            <a:spLocks noChangeArrowheads="1"/>
          </p:cNvSpPr>
          <p:nvPr/>
        </p:nvSpPr>
        <p:spPr bwMode="auto">
          <a:xfrm>
            <a:off x="533400" y="1066800"/>
            <a:ext cx="8001000" cy="523875"/>
          </a:xfrm>
          <a:prstGeom prst="rect">
            <a:avLst/>
          </a:prstGeom>
          <a:noFill/>
          <a:ln w="9525">
            <a:noFill/>
            <a:miter lim="800000"/>
            <a:headEnd/>
            <a:tailEnd/>
          </a:ln>
        </p:spPr>
        <p:txBody>
          <a:bodyPr>
            <a:spAutoFit/>
          </a:bodyPr>
          <a:lstStyle/>
          <a:p>
            <a:pPr algn="ctr"/>
            <a:r>
              <a:rPr lang="en-US" sz="2800">
                <a:latin typeface="Franklin Gothic Book" pitchFamily="34" charset="0"/>
              </a:rPr>
              <a:t>Downtown Optimist Club 1921s</a:t>
            </a:r>
          </a:p>
        </p:txBody>
      </p:sp>
    </p:spTree>
  </p:cSld>
  <p:clrMapOvr>
    <a:masterClrMapping/>
  </p:clrMapOvr>
  <p:transition advTm="5070">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533400"/>
            <a:ext cx="4800600" cy="400050"/>
          </a:xfrm>
          <a:prstGeom prst="rect">
            <a:avLst/>
          </a:prstGeom>
          <a:noFill/>
        </p:spPr>
        <p:txBody>
          <a:bodyPr>
            <a:spAutoFit/>
          </a:bodyPr>
          <a:lstStyle/>
          <a:p>
            <a:pPr fontAlgn="auto">
              <a:spcBef>
                <a:spcPts val="0"/>
              </a:spcBef>
              <a:spcAft>
                <a:spcPts val="0"/>
              </a:spcAft>
              <a:defRPr/>
            </a:pPr>
            <a:r>
              <a:rPr lang="en-US" sz="2000" dirty="0">
                <a:solidFill>
                  <a:schemeClr val="accent1">
                    <a:lumMod val="50000"/>
                  </a:schemeClr>
                </a:solidFill>
                <a:latin typeface="Calibri" pitchFamily="34" charset="0"/>
                <a:cs typeface="Calibri" pitchFamily="34" charset="0"/>
              </a:rPr>
              <a:t>‘</a:t>
            </a:r>
            <a:r>
              <a:rPr lang="en-US" sz="2000" b="1" dirty="0">
                <a:solidFill>
                  <a:schemeClr val="accent1">
                    <a:lumMod val="50000"/>
                  </a:schemeClr>
                </a:solidFill>
                <a:latin typeface="Calibri" pitchFamily="34" charset="0"/>
                <a:cs typeface="Calibri" pitchFamily="34" charset="0"/>
              </a:rPr>
              <a:t>30s SOMETHING   1931 – 1940 Continued</a:t>
            </a:r>
          </a:p>
        </p:txBody>
      </p:sp>
      <p:sp>
        <p:nvSpPr>
          <p:cNvPr id="3" name="TextBox 2"/>
          <p:cNvSpPr txBox="1"/>
          <p:nvPr/>
        </p:nvSpPr>
        <p:spPr>
          <a:xfrm>
            <a:off x="1371600" y="1143000"/>
            <a:ext cx="2590800" cy="523875"/>
          </a:xfrm>
          <a:prstGeom prst="rect">
            <a:avLst/>
          </a:prstGeom>
          <a:noFill/>
        </p:spPr>
        <p:txBody>
          <a:bodyPr>
            <a:spAutoFit/>
          </a:bodyPr>
          <a:lstStyle/>
          <a:p>
            <a:pPr fontAlgn="auto">
              <a:spcBef>
                <a:spcPts val="0"/>
              </a:spcBef>
              <a:spcAft>
                <a:spcPts val="0"/>
              </a:spcAft>
              <a:defRPr/>
            </a:pPr>
            <a:r>
              <a:rPr lang="en-US" sz="2800" b="1" dirty="0">
                <a:solidFill>
                  <a:schemeClr val="accent1">
                    <a:lumMod val="50000"/>
                  </a:schemeClr>
                </a:solidFill>
                <a:latin typeface="Calibri" pitchFamily="34" charset="0"/>
                <a:cs typeface="Calibri" pitchFamily="34" charset="0"/>
              </a:rPr>
              <a:t>Camp Optimist</a:t>
            </a:r>
            <a:endParaRPr lang="en-US" sz="2800" b="1" dirty="0">
              <a:solidFill>
                <a:schemeClr val="accent1">
                  <a:lumMod val="50000"/>
                </a:schemeClr>
              </a:solidFill>
              <a:latin typeface="Calibri" pitchFamily="34" charset="0"/>
              <a:cs typeface="Calibri" pitchFamily="34" charset="0"/>
            </a:endParaRPr>
          </a:p>
        </p:txBody>
      </p:sp>
      <p:sp>
        <p:nvSpPr>
          <p:cNvPr id="6" name="TextBox 5"/>
          <p:cNvSpPr txBox="1"/>
          <p:nvPr/>
        </p:nvSpPr>
        <p:spPr>
          <a:xfrm>
            <a:off x="457200" y="16764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October 1933</a:t>
            </a:r>
            <a:endParaRPr lang="en-US" sz="1400" b="1" dirty="0">
              <a:solidFill>
                <a:schemeClr val="accent1">
                  <a:lumMod val="50000"/>
                </a:schemeClr>
              </a:solidFill>
              <a:latin typeface="+mn-lt"/>
              <a:cs typeface="+mn-cs"/>
            </a:endParaRPr>
          </a:p>
        </p:txBody>
      </p:sp>
      <p:sp>
        <p:nvSpPr>
          <p:cNvPr id="7" name="TextBox 6"/>
          <p:cNvSpPr txBox="1"/>
          <p:nvPr/>
        </p:nvSpPr>
        <p:spPr>
          <a:xfrm>
            <a:off x="914400" y="1981200"/>
            <a:ext cx="7239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Decided to operate Camp Optimist and make it available to groups under proper supervision</a:t>
            </a:r>
            <a:r>
              <a:rPr lang="en-US" sz="1400" dirty="0">
                <a:solidFill>
                  <a:schemeClr val="accent1">
                    <a:lumMod val="50000"/>
                  </a:schemeClr>
                </a:solidFill>
                <a:latin typeface="+mn-lt"/>
                <a:cs typeface="+mn-cs"/>
              </a:rPr>
              <a:t>.</a:t>
            </a:r>
            <a:endParaRPr lang="en-US" sz="1400" dirty="0">
              <a:solidFill>
                <a:schemeClr val="accent1">
                  <a:lumMod val="50000"/>
                </a:schemeClr>
              </a:solidFill>
              <a:latin typeface="+mn-lt"/>
              <a:cs typeface="+mn-cs"/>
            </a:endParaRPr>
          </a:p>
        </p:txBody>
      </p:sp>
      <p:sp>
        <p:nvSpPr>
          <p:cNvPr id="8" name="TextBox 7"/>
          <p:cNvSpPr txBox="1"/>
          <p:nvPr/>
        </p:nvSpPr>
        <p:spPr>
          <a:xfrm>
            <a:off x="457200" y="22860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October 1934</a:t>
            </a:r>
            <a:endParaRPr lang="en-US" sz="1400" b="1" dirty="0">
              <a:solidFill>
                <a:schemeClr val="accent1">
                  <a:lumMod val="50000"/>
                </a:schemeClr>
              </a:solidFill>
              <a:latin typeface="+mn-lt"/>
              <a:cs typeface="+mn-cs"/>
            </a:endParaRPr>
          </a:p>
        </p:txBody>
      </p:sp>
      <p:sp>
        <p:nvSpPr>
          <p:cNvPr id="9" name="TextBox 8"/>
          <p:cNvSpPr txBox="1"/>
          <p:nvPr/>
        </p:nvSpPr>
        <p:spPr>
          <a:xfrm>
            <a:off x="914400" y="2590800"/>
            <a:ext cx="7010400" cy="369888"/>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Meeting place was moved back to Shrine Mosque</a:t>
            </a:r>
            <a:r>
              <a:rPr lang="en-US" b="1" dirty="0">
                <a:solidFill>
                  <a:schemeClr val="accent1">
                    <a:lumMod val="50000"/>
                  </a:schemeClr>
                </a:solidFill>
                <a:latin typeface="+mn-lt"/>
                <a:cs typeface="+mn-cs"/>
              </a:rPr>
              <a:t>.</a:t>
            </a:r>
            <a:endParaRPr lang="en-US" b="1" dirty="0">
              <a:solidFill>
                <a:schemeClr val="accent1">
                  <a:lumMod val="50000"/>
                </a:schemeClr>
              </a:solidFill>
              <a:latin typeface="+mn-lt"/>
              <a:cs typeface="+mn-cs"/>
            </a:endParaRPr>
          </a:p>
        </p:txBody>
      </p:sp>
      <p:sp>
        <p:nvSpPr>
          <p:cNvPr id="10" name="TextBox 9"/>
          <p:cNvSpPr txBox="1"/>
          <p:nvPr/>
        </p:nvSpPr>
        <p:spPr>
          <a:xfrm>
            <a:off x="457200" y="29718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January, 1935</a:t>
            </a:r>
            <a:endParaRPr lang="en-US" sz="1400" b="1" dirty="0">
              <a:solidFill>
                <a:schemeClr val="accent1">
                  <a:lumMod val="50000"/>
                </a:schemeClr>
              </a:solidFill>
              <a:latin typeface="+mn-lt"/>
              <a:cs typeface="+mn-cs"/>
            </a:endParaRPr>
          </a:p>
        </p:txBody>
      </p:sp>
      <p:sp>
        <p:nvSpPr>
          <p:cNvPr id="11" name="TextBox 10"/>
          <p:cNvSpPr txBox="1"/>
          <p:nvPr/>
        </p:nvSpPr>
        <p:spPr>
          <a:xfrm>
            <a:off x="914400" y="3276600"/>
            <a:ext cx="7010400" cy="5238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Meeting place was changed to the McCurdy Hotel at 12:15 P.M. on Wednesdays.</a:t>
            </a:r>
          </a:p>
          <a:p>
            <a:pPr fontAlgn="auto">
              <a:spcBef>
                <a:spcPts val="0"/>
              </a:spcBef>
              <a:spcAft>
                <a:spcPts val="0"/>
              </a:spcAft>
              <a:defRPr/>
            </a:pPr>
            <a:r>
              <a:rPr lang="en-US" sz="1400" b="1" dirty="0">
                <a:solidFill>
                  <a:schemeClr val="accent1">
                    <a:lumMod val="50000"/>
                  </a:schemeClr>
                </a:solidFill>
                <a:latin typeface="+mn-lt"/>
                <a:cs typeface="+mn-cs"/>
              </a:rPr>
              <a:t>Started first JOOI Club June 23, 1935</a:t>
            </a:r>
            <a:endParaRPr lang="en-US" b="1" dirty="0">
              <a:solidFill>
                <a:schemeClr val="accent1">
                  <a:lumMod val="50000"/>
                </a:schemeClr>
              </a:solidFill>
              <a:latin typeface="+mn-lt"/>
              <a:cs typeface="+mn-cs"/>
            </a:endParaRPr>
          </a:p>
        </p:txBody>
      </p:sp>
      <p:sp>
        <p:nvSpPr>
          <p:cNvPr id="12" name="TextBox 11"/>
          <p:cNvSpPr txBox="1"/>
          <p:nvPr/>
        </p:nvSpPr>
        <p:spPr>
          <a:xfrm>
            <a:off x="457200" y="37338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July, 1936</a:t>
            </a:r>
            <a:endParaRPr lang="en-US" sz="1400" b="1" dirty="0">
              <a:solidFill>
                <a:schemeClr val="accent1">
                  <a:lumMod val="50000"/>
                </a:schemeClr>
              </a:solidFill>
              <a:latin typeface="+mn-lt"/>
              <a:cs typeface="+mn-cs"/>
            </a:endParaRPr>
          </a:p>
        </p:txBody>
      </p:sp>
      <p:sp>
        <p:nvSpPr>
          <p:cNvPr id="13" name="TextBox 12"/>
          <p:cNvSpPr txBox="1"/>
          <p:nvPr/>
        </p:nvSpPr>
        <p:spPr>
          <a:xfrm>
            <a:off x="914400" y="4038600"/>
            <a:ext cx="7010400" cy="5238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Life Membership Plan in Optimist International was opened up and the following year, George Krauss became our first life member..</a:t>
            </a:r>
            <a:endParaRPr lang="en-US" b="1" dirty="0">
              <a:solidFill>
                <a:schemeClr val="accent1">
                  <a:lumMod val="50000"/>
                </a:schemeClr>
              </a:solidFill>
              <a:latin typeface="+mn-lt"/>
              <a:cs typeface="+mn-cs"/>
            </a:endParaRPr>
          </a:p>
        </p:txBody>
      </p:sp>
      <p:sp>
        <p:nvSpPr>
          <p:cNvPr id="14" name="TextBox 13"/>
          <p:cNvSpPr txBox="1"/>
          <p:nvPr/>
        </p:nvSpPr>
        <p:spPr>
          <a:xfrm>
            <a:off x="457200" y="45720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August. 1937</a:t>
            </a:r>
            <a:endParaRPr lang="en-US" sz="1400" b="1" dirty="0">
              <a:solidFill>
                <a:schemeClr val="accent1">
                  <a:lumMod val="50000"/>
                </a:schemeClr>
              </a:solidFill>
              <a:latin typeface="+mn-lt"/>
              <a:cs typeface="+mn-cs"/>
            </a:endParaRPr>
          </a:p>
        </p:txBody>
      </p:sp>
      <p:sp>
        <p:nvSpPr>
          <p:cNvPr id="16" name="TextBox 15"/>
          <p:cNvSpPr txBox="1"/>
          <p:nvPr/>
        </p:nvSpPr>
        <p:spPr>
          <a:xfrm>
            <a:off x="914400" y="4953000"/>
            <a:ext cx="75438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An additional room was built at Camp Optimist at a cost of $385, the labor was done by members</a:t>
            </a:r>
            <a:endParaRPr lang="en-US" b="1" dirty="0">
              <a:solidFill>
                <a:schemeClr val="accent1">
                  <a:lumMod val="50000"/>
                </a:schemeClr>
              </a:solidFill>
              <a:latin typeface="+mn-lt"/>
              <a:cs typeface="+mn-cs"/>
            </a:endParaRPr>
          </a:p>
        </p:txBody>
      </p:sp>
      <p:sp>
        <p:nvSpPr>
          <p:cNvPr id="17" name="TextBox 16"/>
          <p:cNvSpPr txBox="1"/>
          <p:nvPr/>
        </p:nvSpPr>
        <p:spPr>
          <a:xfrm>
            <a:off x="457200" y="52578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Summer 1940</a:t>
            </a:r>
            <a:endParaRPr lang="en-US" sz="1400" b="1" dirty="0">
              <a:solidFill>
                <a:schemeClr val="accent1">
                  <a:lumMod val="50000"/>
                </a:schemeClr>
              </a:solidFill>
              <a:latin typeface="+mn-lt"/>
              <a:cs typeface="+mn-cs"/>
            </a:endParaRPr>
          </a:p>
        </p:txBody>
      </p:sp>
      <p:sp>
        <p:nvSpPr>
          <p:cNvPr id="18" name="TextBox 17"/>
          <p:cNvSpPr txBox="1"/>
          <p:nvPr/>
        </p:nvSpPr>
        <p:spPr>
          <a:xfrm>
            <a:off x="914400" y="5638800"/>
            <a:ext cx="7543800" cy="5238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Searched for a new camp site, but was informed later in the year by the City Park Board they would extend the lease indefinitely so long as the Camp was used for youth work.</a:t>
            </a:r>
            <a:endParaRPr lang="en-US" b="1" dirty="0">
              <a:solidFill>
                <a:schemeClr val="accent1">
                  <a:lumMod val="50000"/>
                </a:schemeClr>
              </a:solidFill>
              <a:latin typeface="+mn-lt"/>
              <a:cs typeface="+mn-cs"/>
            </a:endParaRPr>
          </a:p>
        </p:txBody>
      </p:sp>
      <p:sp>
        <p:nvSpPr>
          <p:cNvPr id="19" name="TextBox 18"/>
          <p:cNvSpPr txBox="1"/>
          <p:nvPr/>
        </p:nvSpPr>
        <p:spPr>
          <a:xfrm>
            <a:off x="533400" y="6248400"/>
            <a:ext cx="79248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Note: (May, 2011)  Optimist Drive still exists off Mt. Auburn</a:t>
            </a:r>
            <a:endParaRPr lang="en-US" sz="1400" b="1" dirty="0">
              <a:solidFill>
                <a:schemeClr val="accent1">
                  <a:lumMod val="50000"/>
                </a:schemeClr>
              </a:solidFill>
              <a:latin typeface="+mn-lt"/>
              <a:cs typeface="+mn-cs"/>
            </a:endParaRPr>
          </a:p>
        </p:txBody>
      </p:sp>
      <p:pic>
        <p:nvPicPr>
          <p:cNvPr id="19472" name="Picture 19" descr="Camp Optimist.jpg"/>
          <p:cNvPicPr>
            <a:picLocks noChangeAspect="1"/>
          </p:cNvPicPr>
          <p:nvPr/>
        </p:nvPicPr>
        <p:blipFill>
          <a:blip r:embed="rId2"/>
          <a:srcRect/>
          <a:stretch>
            <a:fillRect/>
          </a:stretch>
        </p:blipFill>
        <p:spPr bwMode="auto">
          <a:xfrm>
            <a:off x="6083300" y="609600"/>
            <a:ext cx="1916113" cy="1219200"/>
          </a:xfrm>
          <a:prstGeom prst="rect">
            <a:avLst/>
          </a:prstGeom>
          <a:noFill/>
          <a:ln w="9525">
            <a:noFill/>
            <a:miter lim="800000"/>
            <a:headEnd/>
            <a:tailEnd/>
          </a:ln>
        </p:spPr>
      </p:pic>
    </p:spTree>
  </p:cSld>
  <p:clrMapOvr>
    <a:masterClrMapping/>
  </p:clrMapOvr>
  <p:transition advTm="41637">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533400"/>
            <a:ext cx="4800600" cy="400050"/>
          </a:xfrm>
          <a:prstGeom prst="rect">
            <a:avLst/>
          </a:prstGeom>
          <a:noFill/>
        </p:spPr>
        <p:txBody>
          <a:bodyPr>
            <a:spAutoFit/>
          </a:bodyPr>
          <a:lstStyle/>
          <a:p>
            <a:pPr fontAlgn="auto">
              <a:spcBef>
                <a:spcPts val="0"/>
              </a:spcBef>
              <a:spcAft>
                <a:spcPts val="0"/>
              </a:spcAft>
              <a:defRPr/>
            </a:pPr>
            <a:r>
              <a:rPr lang="en-US" sz="2000" b="1" dirty="0">
                <a:solidFill>
                  <a:schemeClr val="accent1">
                    <a:lumMod val="50000"/>
                  </a:schemeClr>
                </a:solidFill>
                <a:latin typeface="Calibri" pitchFamily="34" charset="0"/>
                <a:cs typeface="Calibri" pitchFamily="34" charset="0"/>
              </a:rPr>
              <a:t>FLIRTATIOUS ‘40s   1941 - 1950</a:t>
            </a:r>
          </a:p>
        </p:txBody>
      </p:sp>
      <p:sp>
        <p:nvSpPr>
          <p:cNvPr id="3" name="TextBox 2"/>
          <p:cNvSpPr txBox="1"/>
          <p:nvPr/>
        </p:nvSpPr>
        <p:spPr>
          <a:xfrm>
            <a:off x="304800" y="9144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May, 1941</a:t>
            </a:r>
            <a:endParaRPr lang="en-US" sz="1400" b="1" dirty="0">
              <a:solidFill>
                <a:schemeClr val="accent1">
                  <a:lumMod val="50000"/>
                </a:schemeClr>
              </a:solidFill>
              <a:latin typeface="+mn-lt"/>
              <a:cs typeface="+mn-cs"/>
            </a:endParaRPr>
          </a:p>
        </p:txBody>
      </p:sp>
      <p:sp>
        <p:nvSpPr>
          <p:cNvPr id="4" name="TextBox 3"/>
          <p:cNvSpPr txBox="1"/>
          <p:nvPr/>
        </p:nvSpPr>
        <p:spPr>
          <a:xfrm>
            <a:off x="533400" y="1219200"/>
            <a:ext cx="8001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Spent $400 for the construction and furnishing of a cabin at the Y.M.C.A (Camp) Carson.</a:t>
            </a:r>
            <a:endParaRPr lang="en-US" sz="1400" b="1" dirty="0">
              <a:solidFill>
                <a:schemeClr val="accent1">
                  <a:lumMod val="50000"/>
                </a:schemeClr>
              </a:solidFill>
              <a:latin typeface="+mn-lt"/>
              <a:cs typeface="+mn-cs"/>
            </a:endParaRPr>
          </a:p>
        </p:txBody>
      </p:sp>
      <p:sp>
        <p:nvSpPr>
          <p:cNvPr id="5" name="TextBox 4"/>
          <p:cNvSpPr txBox="1"/>
          <p:nvPr/>
        </p:nvSpPr>
        <p:spPr>
          <a:xfrm>
            <a:off x="304800" y="1524000"/>
            <a:ext cx="22098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September 28, 1944</a:t>
            </a:r>
            <a:endParaRPr lang="en-US" sz="1400" b="1" dirty="0">
              <a:solidFill>
                <a:schemeClr val="accent1">
                  <a:lumMod val="50000"/>
                </a:schemeClr>
              </a:solidFill>
              <a:latin typeface="+mn-lt"/>
              <a:cs typeface="+mn-cs"/>
            </a:endParaRPr>
          </a:p>
        </p:txBody>
      </p:sp>
      <p:sp>
        <p:nvSpPr>
          <p:cNvPr id="6" name="TextBox 5"/>
          <p:cNvSpPr txBox="1"/>
          <p:nvPr/>
        </p:nvSpPr>
        <p:spPr>
          <a:xfrm>
            <a:off x="381000" y="31242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December, 21, 1944</a:t>
            </a:r>
            <a:endParaRPr lang="en-US" sz="1400" b="1" dirty="0">
              <a:solidFill>
                <a:schemeClr val="accent1">
                  <a:lumMod val="50000"/>
                </a:schemeClr>
              </a:solidFill>
              <a:latin typeface="+mn-lt"/>
              <a:cs typeface="+mn-cs"/>
            </a:endParaRPr>
          </a:p>
        </p:txBody>
      </p:sp>
      <p:sp>
        <p:nvSpPr>
          <p:cNvPr id="7" name="TextBox 6"/>
          <p:cNvSpPr txBox="1"/>
          <p:nvPr/>
        </p:nvSpPr>
        <p:spPr>
          <a:xfrm>
            <a:off x="304800" y="36576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February 14, 1945</a:t>
            </a:r>
            <a:endParaRPr lang="en-US" sz="1400" b="1" dirty="0">
              <a:solidFill>
                <a:schemeClr val="accent1">
                  <a:lumMod val="50000"/>
                </a:schemeClr>
              </a:solidFill>
              <a:latin typeface="+mn-lt"/>
              <a:cs typeface="+mn-cs"/>
            </a:endParaRPr>
          </a:p>
        </p:txBody>
      </p:sp>
      <p:sp>
        <p:nvSpPr>
          <p:cNvPr id="8" name="TextBox 7"/>
          <p:cNvSpPr txBox="1"/>
          <p:nvPr/>
        </p:nvSpPr>
        <p:spPr>
          <a:xfrm>
            <a:off x="533400" y="1828800"/>
            <a:ext cx="8305800" cy="1384300"/>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Mayor Manson Reichert declared the week Optimist week and urged all citizens to give sincere consideration to this timely appeal to the end that torment may be lifted from men’s hearts and peace may come for all nations and peoples. The theme of the observance, sponsored by Optimist clubs of the United States, Canada and Puerto Rico is Let’s be worthy of their sacrifice. This is a concerted appeal to all individuals and groups to forget differences of the past and unite in home front work for victory and lasting peace.</a:t>
            </a:r>
            <a:endParaRPr lang="en-US" sz="1400" b="1" dirty="0">
              <a:solidFill>
                <a:schemeClr val="accent1">
                  <a:lumMod val="50000"/>
                </a:schemeClr>
              </a:solidFill>
              <a:latin typeface="+mn-lt"/>
              <a:cs typeface="+mn-cs"/>
            </a:endParaRPr>
          </a:p>
        </p:txBody>
      </p:sp>
      <p:sp>
        <p:nvSpPr>
          <p:cNvPr id="9" name="TextBox 8"/>
          <p:cNvSpPr txBox="1"/>
          <p:nvPr/>
        </p:nvSpPr>
        <p:spPr>
          <a:xfrm>
            <a:off x="533400" y="3352800"/>
            <a:ext cx="8001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Optimists hear Bosse Singers under the direction of Charles Horn.</a:t>
            </a:r>
            <a:endParaRPr lang="en-US" sz="1400" b="1" dirty="0">
              <a:solidFill>
                <a:schemeClr val="accent1">
                  <a:lumMod val="50000"/>
                </a:schemeClr>
              </a:solidFill>
              <a:latin typeface="+mn-lt"/>
              <a:cs typeface="+mn-cs"/>
            </a:endParaRPr>
          </a:p>
        </p:txBody>
      </p:sp>
      <p:sp>
        <p:nvSpPr>
          <p:cNvPr id="10" name="TextBox 9"/>
          <p:cNvSpPr txBox="1"/>
          <p:nvPr/>
        </p:nvSpPr>
        <p:spPr>
          <a:xfrm>
            <a:off x="533400" y="3962400"/>
            <a:ext cx="8001000" cy="5238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Optimist told youth guidance is vital to nation. The youth of America is the is the greatest asset of greatest liability depending upon the guidance and education WE MAKE AVAILABLE.</a:t>
            </a:r>
            <a:endParaRPr lang="en-US" sz="1400" b="1" dirty="0">
              <a:solidFill>
                <a:schemeClr val="accent1">
                  <a:lumMod val="50000"/>
                </a:schemeClr>
              </a:solidFill>
              <a:latin typeface="+mn-lt"/>
              <a:cs typeface="+mn-cs"/>
            </a:endParaRPr>
          </a:p>
        </p:txBody>
      </p:sp>
      <p:sp>
        <p:nvSpPr>
          <p:cNvPr id="11" name="TextBox 10"/>
          <p:cNvSpPr txBox="1"/>
          <p:nvPr/>
        </p:nvSpPr>
        <p:spPr>
          <a:xfrm>
            <a:off x="533400" y="4800600"/>
            <a:ext cx="8153400" cy="1169988"/>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Evansville Optimist Club celebrates 25</a:t>
            </a:r>
            <a:r>
              <a:rPr lang="en-US" sz="1400" b="1" baseline="30000" dirty="0">
                <a:solidFill>
                  <a:schemeClr val="accent1">
                    <a:lumMod val="50000"/>
                  </a:schemeClr>
                </a:solidFill>
                <a:latin typeface="+mn-lt"/>
                <a:cs typeface="+mn-cs"/>
              </a:rPr>
              <a:t>th</a:t>
            </a:r>
            <a:r>
              <a:rPr lang="en-US" sz="1400" b="1" dirty="0">
                <a:solidFill>
                  <a:schemeClr val="accent1">
                    <a:lumMod val="50000"/>
                  </a:schemeClr>
                </a:solidFill>
                <a:latin typeface="+mn-lt"/>
                <a:cs typeface="+mn-cs"/>
              </a:rPr>
              <a:t> Anniversary and two charter members still present, Louis B. Levi, life Insurance and Orla Heim, Printer. Photo carried in Evansville Courier April 14, 1946. Celebration held in Gold Room of McCurdy Hotel. The work of the club started in the loft of the two story barn in back of St. Vincent’s Nursery in co-operation with the Knights of Columbus. The loft was turned into a workshop and boys from Fulton and Carpenter School districts used woodworking tools to make useful articles.</a:t>
            </a:r>
            <a:endParaRPr lang="en-US" sz="1400" b="1" dirty="0">
              <a:solidFill>
                <a:schemeClr val="accent1">
                  <a:lumMod val="50000"/>
                </a:schemeClr>
              </a:solidFill>
              <a:latin typeface="+mn-lt"/>
              <a:cs typeface="+mn-cs"/>
            </a:endParaRPr>
          </a:p>
        </p:txBody>
      </p:sp>
      <p:sp>
        <p:nvSpPr>
          <p:cNvPr id="12" name="TextBox 11"/>
          <p:cNvSpPr txBox="1"/>
          <p:nvPr/>
        </p:nvSpPr>
        <p:spPr>
          <a:xfrm>
            <a:off x="381000" y="44958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May 15, 1945</a:t>
            </a:r>
            <a:endParaRPr lang="en-US" sz="1400" b="1" dirty="0">
              <a:solidFill>
                <a:schemeClr val="accent1">
                  <a:lumMod val="50000"/>
                </a:schemeClr>
              </a:solidFill>
              <a:latin typeface="+mn-lt"/>
              <a:cs typeface="+mn-cs"/>
            </a:endParaRPr>
          </a:p>
        </p:txBody>
      </p:sp>
    </p:spTree>
  </p:cSld>
  <p:clrMapOvr>
    <a:masterClrMapping/>
  </p:clrMapOvr>
  <p:transition advTm="76441">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533400"/>
            <a:ext cx="4800600" cy="400050"/>
          </a:xfrm>
          <a:prstGeom prst="rect">
            <a:avLst/>
          </a:prstGeom>
          <a:noFill/>
        </p:spPr>
        <p:txBody>
          <a:bodyPr>
            <a:spAutoFit/>
          </a:bodyPr>
          <a:lstStyle/>
          <a:p>
            <a:pPr fontAlgn="auto">
              <a:spcBef>
                <a:spcPts val="0"/>
              </a:spcBef>
              <a:spcAft>
                <a:spcPts val="0"/>
              </a:spcAft>
              <a:defRPr/>
            </a:pPr>
            <a:r>
              <a:rPr lang="en-US" sz="2000" b="1" dirty="0">
                <a:solidFill>
                  <a:schemeClr val="accent1">
                    <a:lumMod val="50000"/>
                  </a:schemeClr>
                </a:solidFill>
                <a:latin typeface="Calibri" pitchFamily="34" charset="0"/>
                <a:cs typeface="Calibri" pitchFamily="34" charset="0"/>
              </a:rPr>
              <a:t>FLIRTATIOUS ‘40s   1941 – 1950 Continued</a:t>
            </a:r>
          </a:p>
        </p:txBody>
      </p:sp>
      <p:sp>
        <p:nvSpPr>
          <p:cNvPr id="3" name="TextBox 2"/>
          <p:cNvSpPr txBox="1"/>
          <p:nvPr/>
        </p:nvSpPr>
        <p:spPr>
          <a:xfrm>
            <a:off x="304800" y="12192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June 1, 1947</a:t>
            </a:r>
            <a:endParaRPr lang="en-US" sz="1400" b="1" dirty="0">
              <a:solidFill>
                <a:schemeClr val="accent1">
                  <a:lumMod val="50000"/>
                </a:schemeClr>
              </a:solidFill>
              <a:latin typeface="+mn-lt"/>
              <a:cs typeface="+mn-cs"/>
            </a:endParaRPr>
          </a:p>
        </p:txBody>
      </p:sp>
      <p:sp>
        <p:nvSpPr>
          <p:cNvPr id="4" name="TextBox 3"/>
          <p:cNvSpPr txBox="1"/>
          <p:nvPr/>
        </p:nvSpPr>
        <p:spPr>
          <a:xfrm>
            <a:off x="457200" y="1524000"/>
            <a:ext cx="8001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Articles of Incorporation filed with county recorder’s office</a:t>
            </a:r>
            <a:r>
              <a:rPr lang="en-US" sz="1400" dirty="0">
                <a:solidFill>
                  <a:schemeClr val="accent1">
                    <a:lumMod val="50000"/>
                  </a:schemeClr>
                </a:solidFill>
                <a:latin typeface="+mn-lt"/>
                <a:cs typeface="+mn-cs"/>
              </a:rPr>
              <a:t>.</a:t>
            </a:r>
            <a:endParaRPr lang="en-US" sz="1400" dirty="0">
              <a:solidFill>
                <a:schemeClr val="accent1">
                  <a:lumMod val="50000"/>
                </a:schemeClr>
              </a:solidFill>
              <a:latin typeface="+mn-lt"/>
              <a:cs typeface="+mn-cs"/>
            </a:endParaRPr>
          </a:p>
        </p:txBody>
      </p:sp>
      <p:sp>
        <p:nvSpPr>
          <p:cNvPr id="5" name="TextBox 4"/>
          <p:cNvSpPr txBox="1"/>
          <p:nvPr/>
        </p:nvSpPr>
        <p:spPr>
          <a:xfrm>
            <a:off x="304800" y="19812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Summer, 1947</a:t>
            </a:r>
            <a:endParaRPr lang="en-US" sz="1400" b="1" dirty="0">
              <a:solidFill>
                <a:schemeClr val="accent1">
                  <a:lumMod val="50000"/>
                </a:schemeClr>
              </a:solidFill>
              <a:latin typeface="+mn-lt"/>
              <a:cs typeface="+mn-cs"/>
            </a:endParaRPr>
          </a:p>
        </p:txBody>
      </p:sp>
      <p:sp>
        <p:nvSpPr>
          <p:cNvPr id="6" name="TextBox 5"/>
          <p:cNvSpPr txBox="1"/>
          <p:nvPr/>
        </p:nvSpPr>
        <p:spPr>
          <a:xfrm>
            <a:off x="381000" y="2362200"/>
            <a:ext cx="8001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Camp Optimist was remodeled and enlarged</a:t>
            </a:r>
            <a:r>
              <a:rPr lang="en-US" sz="1400" dirty="0">
                <a:solidFill>
                  <a:schemeClr val="accent1">
                    <a:lumMod val="50000"/>
                  </a:schemeClr>
                </a:solidFill>
                <a:latin typeface="+mn-lt"/>
                <a:cs typeface="+mn-cs"/>
              </a:rPr>
              <a:t>.</a:t>
            </a:r>
            <a:endParaRPr lang="en-US" sz="1400" dirty="0">
              <a:solidFill>
                <a:schemeClr val="accent1">
                  <a:lumMod val="50000"/>
                </a:schemeClr>
              </a:solidFill>
              <a:latin typeface="+mn-lt"/>
              <a:cs typeface="+mn-cs"/>
            </a:endParaRPr>
          </a:p>
        </p:txBody>
      </p:sp>
      <p:sp>
        <p:nvSpPr>
          <p:cNvPr id="7" name="TextBox 6"/>
          <p:cNvSpPr txBox="1"/>
          <p:nvPr/>
        </p:nvSpPr>
        <p:spPr>
          <a:xfrm>
            <a:off x="304800" y="27432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August, 1949</a:t>
            </a:r>
            <a:endParaRPr lang="en-US" sz="1400" b="1" dirty="0">
              <a:solidFill>
                <a:schemeClr val="accent1">
                  <a:lumMod val="50000"/>
                </a:schemeClr>
              </a:solidFill>
              <a:latin typeface="+mn-lt"/>
              <a:cs typeface="+mn-cs"/>
            </a:endParaRPr>
          </a:p>
        </p:txBody>
      </p:sp>
      <p:sp>
        <p:nvSpPr>
          <p:cNvPr id="8" name="TextBox 7"/>
          <p:cNvSpPr txBox="1"/>
          <p:nvPr/>
        </p:nvSpPr>
        <p:spPr>
          <a:xfrm>
            <a:off x="457200" y="3200400"/>
            <a:ext cx="8001000" cy="5238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Additional funds were spent at the Camp to make the necessary changes and provide equipment for use by crippled children during the Summer months.</a:t>
            </a:r>
            <a:endParaRPr lang="en-US" sz="1400" b="1" dirty="0">
              <a:solidFill>
                <a:schemeClr val="accent1">
                  <a:lumMod val="50000"/>
                </a:schemeClr>
              </a:solidFill>
              <a:latin typeface="+mn-lt"/>
              <a:cs typeface="+mn-cs"/>
            </a:endParaRPr>
          </a:p>
        </p:txBody>
      </p:sp>
    </p:spTree>
  </p:cSld>
  <p:clrMapOvr>
    <a:masterClrMapping/>
  </p:clrMapOvr>
  <p:transition advTm="11622">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533400"/>
            <a:ext cx="4800600" cy="400050"/>
          </a:xfrm>
          <a:prstGeom prst="rect">
            <a:avLst/>
          </a:prstGeom>
          <a:noFill/>
        </p:spPr>
        <p:txBody>
          <a:bodyPr>
            <a:spAutoFit/>
          </a:bodyPr>
          <a:lstStyle/>
          <a:p>
            <a:pPr fontAlgn="auto">
              <a:spcBef>
                <a:spcPts val="0"/>
              </a:spcBef>
              <a:spcAft>
                <a:spcPts val="0"/>
              </a:spcAft>
              <a:defRPr/>
            </a:pPr>
            <a:r>
              <a:rPr lang="en-US" sz="2000" b="1" dirty="0">
                <a:solidFill>
                  <a:schemeClr val="accent1">
                    <a:lumMod val="50000"/>
                  </a:schemeClr>
                </a:solidFill>
                <a:latin typeface="Calibri" pitchFamily="34" charset="0"/>
                <a:cs typeface="Calibri" pitchFamily="34" charset="0"/>
              </a:rPr>
              <a:t>FABULOUS ’50s  1951 - 1960</a:t>
            </a:r>
          </a:p>
        </p:txBody>
      </p:sp>
      <p:sp>
        <p:nvSpPr>
          <p:cNvPr id="3" name="TextBox 2"/>
          <p:cNvSpPr txBox="1"/>
          <p:nvPr/>
        </p:nvSpPr>
        <p:spPr>
          <a:xfrm>
            <a:off x="381000" y="1371600"/>
            <a:ext cx="8305800" cy="954088"/>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Louis J. Alber, famous lecturer, world traveler and author will speak at the Optimist Club. His topic, “Laughing with World Celebrities. During World War I, Alber was national director of the speaking campaign for Liberty loans, and was past director of the National Housing Committee.</a:t>
            </a:r>
          </a:p>
          <a:p>
            <a:pPr fontAlgn="auto">
              <a:spcBef>
                <a:spcPts val="0"/>
              </a:spcBef>
              <a:spcAft>
                <a:spcPts val="0"/>
              </a:spcAft>
              <a:defRPr/>
            </a:pPr>
            <a:r>
              <a:rPr lang="en-US" sz="1400" b="1" dirty="0">
                <a:solidFill>
                  <a:schemeClr val="accent1">
                    <a:lumMod val="50000"/>
                  </a:schemeClr>
                </a:solidFill>
                <a:latin typeface="+mn-lt"/>
                <a:cs typeface="+mn-cs"/>
              </a:rPr>
              <a:t>Evansville Breakfast Club met at Fritz Belvedere Café at  7 a.m.; each Tuesday.</a:t>
            </a:r>
            <a:endParaRPr lang="en-US" sz="1400" b="1" dirty="0">
              <a:solidFill>
                <a:schemeClr val="accent1">
                  <a:lumMod val="50000"/>
                </a:schemeClr>
              </a:solidFill>
              <a:latin typeface="+mn-lt"/>
              <a:cs typeface="+mn-cs"/>
            </a:endParaRPr>
          </a:p>
        </p:txBody>
      </p:sp>
      <p:sp>
        <p:nvSpPr>
          <p:cNvPr id="5" name="TextBox 4"/>
          <p:cNvSpPr txBox="1"/>
          <p:nvPr/>
        </p:nvSpPr>
        <p:spPr>
          <a:xfrm>
            <a:off x="228600" y="10668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October 10, 1953</a:t>
            </a:r>
            <a:endParaRPr lang="en-US" sz="1400" b="1" dirty="0">
              <a:solidFill>
                <a:schemeClr val="accent1">
                  <a:lumMod val="50000"/>
                </a:schemeClr>
              </a:solidFill>
              <a:latin typeface="+mn-lt"/>
              <a:cs typeface="+mn-cs"/>
            </a:endParaRPr>
          </a:p>
        </p:txBody>
      </p:sp>
      <p:sp>
        <p:nvSpPr>
          <p:cNvPr id="6" name="TextBox 5"/>
          <p:cNvSpPr txBox="1"/>
          <p:nvPr/>
        </p:nvSpPr>
        <p:spPr>
          <a:xfrm>
            <a:off x="762000" y="2590800"/>
            <a:ext cx="7086600" cy="307975"/>
          </a:xfrm>
          <a:prstGeom prst="rect">
            <a:avLst/>
          </a:prstGeom>
          <a:noFill/>
        </p:spPr>
        <p:txBody>
          <a:bodyPr>
            <a:spAutoFit/>
          </a:bodyPr>
          <a:lstStyle/>
          <a:p>
            <a:pPr algn="ctr" fontAlgn="auto">
              <a:spcBef>
                <a:spcPts val="0"/>
              </a:spcBef>
              <a:spcAft>
                <a:spcPts val="0"/>
              </a:spcAft>
              <a:defRPr/>
            </a:pPr>
            <a:r>
              <a:rPr lang="en-US" sz="1400" b="1" i="1" dirty="0">
                <a:solidFill>
                  <a:schemeClr val="accent1">
                    <a:lumMod val="50000"/>
                  </a:schemeClr>
                </a:solidFill>
                <a:latin typeface="+mn-lt"/>
                <a:cs typeface="+mn-cs"/>
              </a:rPr>
              <a:t>Sponsored and established the following Optimist Clubs</a:t>
            </a:r>
            <a:endParaRPr lang="en-US" sz="1400" b="1" i="1" dirty="0">
              <a:solidFill>
                <a:schemeClr val="accent1">
                  <a:lumMod val="50000"/>
                </a:schemeClr>
              </a:solidFill>
              <a:latin typeface="+mn-lt"/>
              <a:cs typeface="+mn-cs"/>
            </a:endParaRPr>
          </a:p>
        </p:txBody>
      </p:sp>
      <p:sp>
        <p:nvSpPr>
          <p:cNvPr id="7" name="TextBox 6"/>
          <p:cNvSpPr txBox="1"/>
          <p:nvPr/>
        </p:nvSpPr>
        <p:spPr>
          <a:xfrm>
            <a:off x="304800" y="29718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March 18, 1953</a:t>
            </a:r>
            <a:endParaRPr lang="en-US" sz="1400" b="1" dirty="0">
              <a:solidFill>
                <a:schemeClr val="accent1">
                  <a:lumMod val="50000"/>
                </a:schemeClr>
              </a:solidFill>
              <a:latin typeface="+mn-lt"/>
              <a:cs typeface="+mn-cs"/>
            </a:endParaRPr>
          </a:p>
        </p:txBody>
      </p:sp>
      <p:sp>
        <p:nvSpPr>
          <p:cNvPr id="8" name="TextBox 7"/>
          <p:cNvSpPr txBox="1"/>
          <p:nvPr/>
        </p:nvSpPr>
        <p:spPr>
          <a:xfrm>
            <a:off x="457200" y="3276600"/>
            <a:ext cx="2286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Evansville West Side Club</a:t>
            </a:r>
          </a:p>
        </p:txBody>
      </p:sp>
      <p:sp>
        <p:nvSpPr>
          <p:cNvPr id="9" name="TextBox 8"/>
          <p:cNvSpPr txBox="1"/>
          <p:nvPr/>
        </p:nvSpPr>
        <p:spPr>
          <a:xfrm>
            <a:off x="304800" y="36576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April, 1954</a:t>
            </a:r>
            <a:endParaRPr lang="en-US" sz="1400" b="1" dirty="0">
              <a:solidFill>
                <a:schemeClr val="accent1">
                  <a:lumMod val="50000"/>
                </a:schemeClr>
              </a:solidFill>
              <a:latin typeface="+mn-lt"/>
              <a:cs typeface="+mn-cs"/>
            </a:endParaRPr>
          </a:p>
        </p:txBody>
      </p:sp>
      <p:sp>
        <p:nvSpPr>
          <p:cNvPr id="10" name="TextBox 9"/>
          <p:cNvSpPr txBox="1"/>
          <p:nvPr/>
        </p:nvSpPr>
        <p:spPr>
          <a:xfrm>
            <a:off x="457200" y="4038600"/>
            <a:ext cx="16764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Posey County Club</a:t>
            </a:r>
          </a:p>
        </p:txBody>
      </p:sp>
      <p:sp>
        <p:nvSpPr>
          <p:cNvPr id="11" name="TextBox 10"/>
          <p:cNvSpPr txBox="1"/>
          <p:nvPr/>
        </p:nvSpPr>
        <p:spPr>
          <a:xfrm>
            <a:off x="304800" y="44196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March 26, 1955</a:t>
            </a:r>
            <a:endParaRPr lang="en-US" sz="1400" b="1" dirty="0">
              <a:solidFill>
                <a:schemeClr val="accent1">
                  <a:lumMod val="50000"/>
                </a:schemeClr>
              </a:solidFill>
              <a:latin typeface="+mn-lt"/>
              <a:cs typeface="+mn-cs"/>
            </a:endParaRPr>
          </a:p>
        </p:txBody>
      </p:sp>
      <p:sp>
        <p:nvSpPr>
          <p:cNvPr id="12" name="TextBox 11"/>
          <p:cNvSpPr txBox="1"/>
          <p:nvPr/>
        </p:nvSpPr>
        <p:spPr>
          <a:xfrm>
            <a:off x="381000" y="4800600"/>
            <a:ext cx="2286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Evansville Breakfast Club</a:t>
            </a:r>
          </a:p>
        </p:txBody>
      </p:sp>
      <p:sp>
        <p:nvSpPr>
          <p:cNvPr id="13" name="TextBox 12"/>
          <p:cNvSpPr txBox="1"/>
          <p:nvPr/>
        </p:nvSpPr>
        <p:spPr>
          <a:xfrm>
            <a:off x="304800" y="51816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April 7, 1956</a:t>
            </a:r>
            <a:endParaRPr lang="en-US" sz="1400" b="1" dirty="0">
              <a:solidFill>
                <a:schemeClr val="accent1">
                  <a:lumMod val="50000"/>
                </a:schemeClr>
              </a:solidFill>
              <a:latin typeface="+mn-lt"/>
              <a:cs typeface="+mn-cs"/>
            </a:endParaRPr>
          </a:p>
        </p:txBody>
      </p:sp>
      <p:sp>
        <p:nvSpPr>
          <p:cNvPr id="14" name="TextBox 13"/>
          <p:cNvSpPr txBox="1"/>
          <p:nvPr/>
        </p:nvSpPr>
        <p:spPr>
          <a:xfrm>
            <a:off x="381000" y="5638800"/>
            <a:ext cx="2286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Evansville East Side Club</a:t>
            </a:r>
          </a:p>
        </p:txBody>
      </p:sp>
      <p:sp>
        <p:nvSpPr>
          <p:cNvPr id="15" name="TextBox 14"/>
          <p:cNvSpPr txBox="1"/>
          <p:nvPr/>
        </p:nvSpPr>
        <p:spPr>
          <a:xfrm>
            <a:off x="4343400" y="29718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March 22, 1957</a:t>
            </a:r>
            <a:endParaRPr lang="en-US" sz="1400" b="1" dirty="0">
              <a:solidFill>
                <a:schemeClr val="accent1">
                  <a:lumMod val="50000"/>
                </a:schemeClr>
              </a:solidFill>
              <a:latin typeface="+mn-lt"/>
              <a:cs typeface="+mn-cs"/>
            </a:endParaRPr>
          </a:p>
        </p:txBody>
      </p:sp>
      <p:sp>
        <p:nvSpPr>
          <p:cNvPr id="16" name="TextBox 15"/>
          <p:cNvSpPr txBox="1"/>
          <p:nvPr/>
        </p:nvSpPr>
        <p:spPr>
          <a:xfrm>
            <a:off x="4343400" y="36576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June, 1959</a:t>
            </a:r>
            <a:endParaRPr lang="en-US" sz="1400" b="1" dirty="0">
              <a:solidFill>
                <a:schemeClr val="accent1">
                  <a:lumMod val="50000"/>
                </a:schemeClr>
              </a:solidFill>
              <a:latin typeface="+mn-lt"/>
              <a:cs typeface="+mn-cs"/>
            </a:endParaRPr>
          </a:p>
        </p:txBody>
      </p:sp>
      <p:sp>
        <p:nvSpPr>
          <p:cNvPr id="17" name="TextBox 16"/>
          <p:cNvSpPr txBox="1"/>
          <p:nvPr/>
        </p:nvSpPr>
        <p:spPr>
          <a:xfrm>
            <a:off x="4343400" y="47244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May 3, 1971</a:t>
            </a:r>
            <a:endParaRPr lang="en-US" sz="1400" b="1" dirty="0">
              <a:solidFill>
                <a:schemeClr val="accent1">
                  <a:lumMod val="50000"/>
                </a:schemeClr>
              </a:solidFill>
              <a:latin typeface="+mn-lt"/>
              <a:cs typeface="+mn-cs"/>
            </a:endParaRPr>
          </a:p>
        </p:txBody>
      </p:sp>
      <p:sp>
        <p:nvSpPr>
          <p:cNvPr id="18" name="TextBox 17"/>
          <p:cNvSpPr txBox="1"/>
          <p:nvPr/>
        </p:nvSpPr>
        <p:spPr>
          <a:xfrm>
            <a:off x="4343400" y="53340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April , 1989</a:t>
            </a:r>
            <a:endParaRPr lang="en-US" sz="1400" b="1" dirty="0">
              <a:solidFill>
                <a:schemeClr val="accent1">
                  <a:lumMod val="50000"/>
                </a:schemeClr>
              </a:solidFill>
              <a:latin typeface="+mn-lt"/>
              <a:cs typeface="+mn-cs"/>
            </a:endParaRPr>
          </a:p>
        </p:txBody>
      </p:sp>
      <p:sp>
        <p:nvSpPr>
          <p:cNvPr id="19" name="TextBox 18"/>
          <p:cNvSpPr txBox="1"/>
          <p:nvPr/>
        </p:nvSpPr>
        <p:spPr>
          <a:xfrm>
            <a:off x="4648200" y="3276600"/>
            <a:ext cx="2286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Evansville Twilight Club</a:t>
            </a:r>
          </a:p>
        </p:txBody>
      </p:sp>
      <p:sp>
        <p:nvSpPr>
          <p:cNvPr id="20" name="TextBox 19"/>
          <p:cNvSpPr txBox="1"/>
          <p:nvPr/>
        </p:nvSpPr>
        <p:spPr>
          <a:xfrm>
            <a:off x="4648200" y="4038600"/>
            <a:ext cx="2286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Petersburg Breakfast Club</a:t>
            </a:r>
          </a:p>
        </p:txBody>
      </p:sp>
      <p:sp>
        <p:nvSpPr>
          <p:cNvPr id="21" name="TextBox 20"/>
          <p:cNvSpPr txBox="1"/>
          <p:nvPr/>
        </p:nvSpPr>
        <p:spPr>
          <a:xfrm>
            <a:off x="3886200" y="4419600"/>
            <a:ext cx="3657600" cy="307975"/>
          </a:xfrm>
          <a:prstGeom prst="rect">
            <a:avLst/>
          </a:prstGeom>
          <a:noFill/>
        </p:spPr>
        <p:txBody>
          <a:bodyPr>
            <a:spAutoFit/>
          </a:bodyPr>
          <a:lstStyle/>
          <a:p>
            <a:pPr fontAlgn="auto">
              <a:spcBef>
                <a:spcPts val="0"/>
              </a:spcBef>
              <a:spcAft>
                <a:spcPts val="0"/>
              </a:spcAft>
              <a:defRPr/>
            </a:pPr>
            <a:r>
              <a:rPr lang="en-US" sz="1400" b="1" i="1" dirty="0">
                <a:solidFill>
                  <a:schemeClr val="accent1">
                    <a:lumMod val="50000"/>
                  </a:schemeClr>
                </a:solidFill>
                <a:latin typeface="+mn-lt"/>
                <a:cs typeface="+mn-cs"/>
              </a:rPr>
              <a:t>Additional  Clubs established later:</a:t>
            </a:r>
          </a:p>
        </p:txBody>
      </p:sp>
      <p:sp>
        <p:nvSpPr>
          <p:cNvPr id="22" name="TextBox 21"/>
          <p:cNvSpPr txBox="1"/>
          <p:nvPr/>
        </p:nvSpPr>
        <p:spPr>
          <a:xfrm>
            <a:off x="4648200" y="5029200"/>
            <a:ext cx="2286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Santa Claus Club</a:t>
            </a:r>
          </a:p>
        </p:txBody>
      </p:sp>
      <p:sp>
        <p:nvSpPr>
          <p:cNvPr id="23" name="TextBox 22"/>
          <p:cNvSpPr txBox="1"/>
          <p:nvPr/>
        </p:nvSpPr>
        <p:spPr>
          <a:xfrm>
            <a:off x="4724400" y="5638800"/>
            <a:ext cx="2286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Mt. Vernon Club</a:t>
            </a:r>
          </a:p>
        </p:txBody>
      </p:sp>
      <p:sp>
        <p:nvSpPr>
          <p:cNvPr id="25" name="Rounded Rectangle 24"/>
          <p:cNvSpPr/>
          <p:nvPr/>
        </p:nvSpPr>
        <p:spPr>
          <a:xfrm>
            <a:off x="609600" y="6019800"/>
            <a:ext cx="75438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TextBox 25"/>
          <p:cNvSpPr txBox="1"/>
          <p:nvPr/>
        </p:nvSpPr>
        <p:spPr>
          <a:xfrm>
            <a:off x="609600" y="6019800"/>
            <a:ext cx="7543800" cy="338138"/>
          </a:xfrm>
          <a:prstGeom prst="rect">
            <a:avLst/>
          </a:prstGeom>
          <a:noFill/>
        </p:spPr>
        <p:txBody>
          <a:bodyPr>
            <a:spAutoFit/>
          </a:bodyPr>
          <a:lstStyle/>
          <a:p>
            <a:pPr algn="ctr" fontAlgn="auto">
              <a:spcBef>
                <a:spcPts val="0"/>
              </a:spcBef>
              <a:spcAft>
                <a:spcPts val="0"/>
              </a:spcAft>
              <a:defRPr/>
            </a:pPr>
            <a:r>
              <a:rPr lang="en-US" sz="1600" b="1" dirty="0">
                <a:solidFill>
                  <a:schemeClr val="accent1">
                    <a:lumMod val="50000"/>
                  </a:schemeClr>
                </a:solidFill>
                <a:latin typeface="+mn-lt"/>
                <a:cs typeface="+mn-cs"/>
              </a:rPr>
              <a:t>May, 1956  Host to the Fifth District Convention</a:t>
            </a:r>
            <a:endParaRPr lang="en-US" sz="1600" b="1" dirty="0">
              <a:solidFill>
                <a:schemeClr val="accent1">
                  <a:lumMod val="50000"/>
                </a:schemeClr>
              </a:solidFill>
              <a:latin typeface="+mn-lt"/>
              <a:cs typeface="+mn-cs"/>
            </a:endParaRPr>
          </a:p>
        </p:txBody>
      </p:sp>
    </p:spTree>
  </p:cSld>
  <p:clrMapOvr>
    <a:masterClrMapping/>
  </p:clrMapOvr>
  <p:transition advTm="32011">
    <p:pull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descr="New Santa Claus Club.jpg"/>
          <p:cNvPicPr>
            <a:picLocks noChangeAspect="1"/>
          </p:cNvPicPr>
          <p:nvPr/>
        </p:nvPicPr>
        <p:blipFill>
          <a:blip r:embed="rId2"/>
          <a:srcRect/>
          <a:stretch>
            <a:fillRect/>
          </a:stretch>
        </p:blipFill>
        <p:spPr bwMode="auto">
          <a:xfrm>
            <a:off x="969963" y="1216025"/>
            <a:ext cx="7204075" cy="4425950"/>
          </a:xfrm>
          <a:prstGeom prst="rect">
            <a:avLst/>
          </a:prstGeom>
          <a:noFill/>
          <a:ln w="9525">
            <a:noFill/>
            <a:miter lim="800000"/>
            <a:headEnd/>
            <a:tailEnd/>
          </a:ln>
        </p:spPr>
      </p:pic>
      <p:sp>
        <p:nvSpPr>
          <p:cNvPr id="3" name="TextBox 2"/>
          <p:cNvSpPr txBox="1"/>
          <p:nvPr/>
        </p:nvSpPr>
        <p:spPr>
          <a:xfrm>
            <a:off x="990600" y="5867400"/>
            <a:ext cx="7239000" cy="461963"/>
          </a:xfrm>
          <a:prstGeom prst="rect">
            <a:avLst/>
          </a:prstGeom>
          <a:noFill/>
        </p:spPr>
        <p:txBody>
          <a:bodyPr>
            <a:spAutoFit/>
          </a:bodyPr>
          <a:lstStyle/>
          <a:p>
            <a:pPr algn="ctr" fontAlgn="auto">
              <a:spcBef>
                <a:spcPts val="0"/>
              </a:spcBef>
              <a:spcAft>
                <a:spcPts val="0"/>
              </a:spcAft>
              <a:defRPr/>
            </a:pPr>
            <a:r>
              <a:rPr lang="en-US" sz="2400" b="1" dirty="0">
                <a:solidFill>
                  <a:schemeClr val="accent1">
                    <a:lumMod val="50000"/>
                  </a:schemeClr>
                </a:solidFill>
                <a:latin typeface="+mn-lt"/>
                <a:cs typeface="+mn-cs"/>
              </a:rPr>
              <a:t>Sponsored the New Santa Claus Club</a:t>
            </a:r>
            <a:endParaRPr lang="en-US" sz="2400" b="1" dirty="0">
              <a:solidFill>
                <a:schemeClr val="accent1">
                  <a:lumMod val="50000"/>
                </a:schemeClr>
              </a:solidFill>
              <a:latin typeface="+mn-lt"/>
              <a:cs typeface="+mn-cs"/>
            </a:endParaRPr>
          </a:p>
        </p:txBody>
      </p:sp>
    </p:spTree>
  </p:cSld>
  <p:clrMapOvr>
    <a:masterClrMapping/>
  </p:clrMapOvr>
  <p:transition advTm="12745">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7772400" cy="400050"/>
          </a:xfrm>
          <a:prstGeom prst="rect">
            <a:avLst/>
          </a:prstGeom>
          <a:noFill/>
        </p:spPr>
        <p:txBody>
          <a:bodyPr>
            <a:spAutoFit/>
          </a:bodyPr>
          <a:lstStyle/>
          <a:p>
            <a:pPr algn="ctr" fontAlgn="auto">
              <a:spcBef>
                <a:spcPts val="0"/>
              </a:spcBef>
              <a:spcAft>
                <a:spcPts val="0"/>
              </a:spcAft>
              <a:defRPr/>
            </a:pPr>
            <a:r>
              <a:rPr lang="en-US" sz="2000" b="1" dirty="0">
                <a:solidFill>
                  <a:schemeClr val="accent1">
                    <a:lumMod val="50000"/>
                  </a:schemeClr>
                </a:solidFill>
                <a:latin typeface="Calibri" pitchFamily="34" charset="0"/>
                <a:cs typeface="Calibri" pitchFamily="34" charset="0"/>
              </a:rPr>
              <a:t>‘60s and ‘70s,     TWO DECADES OF SERVICE     1961 – 1980 </a:t>
            </a:r>
          </a:p>
        </p:txBody>
      </p:sp>
      <p:sp>
        <p:nvSpPr>
          <p:cNvPr id="3" name="TextBox 2"/>
          <p:cNvSpPr txBox="1"/>
          <p:nvPr/>
        </p:nvSpPr>
        <p:spPr>
          <a:xfrm>
            <a:off x="381000" y="11430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May, 1962</a:t>
            </a:r>
            <a:endParaRPr lang="en-US" sz="1400" b="1" dirty="0">
              <a:solidFill>
                <a:schemeClr val="accent1">
                  <a:lumMod val="50000"/>
                </a:schemeClr>
              </a:solidFill>
              <a:latin typeface="+mn-lt"/>
              <a:cs typeface="+mn-cs"/>
            </a:endParaRPr>
          </a:p>
        </p:txBody>
      </p:sp>
      <p:sp>
        <p:nvSpPr>
          <p:cNvPr id="4" name="TextBox 3"/>
          <p:cNvSpPr txBox="1"/>
          <p:nvPr/>
        </p:nvSpPr>
        <p:spPr>
          <a:xfrm>
            <a:off x="533400" y="1447800"/>
            <a:ext cx="8001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Host to the Fifth District Convention</a:t>
            </a:r>
            <a:r>
              <a:rPr lang="en-US" sz="1400" dirty="0">
                <a:solidFill>
                  <a:schemeClr val="accent1">
                    <a:lumMod val="50000"/>
                  </a:schemeClr>
                </a:solidFill>
                <a:latin typeface="+mn-lt"/>
                <a:cs typeface="+mn-cs"/>
              </a:rPr>
              <a:t>.</a:t>
            </a:r>
            <a:endParaRPr lang="en-US" sz="1400" dirty="0">
              <a:solidFill>
                <a:schemeClr val="accent1">
                  <a:lumMod val="50000"/>
                </a:schemeClr>
              </a:solidFill>
              <a:latin typeface="+mn-lt"/>
              <a:cs typeface="+mn-cs"/>
            </a:endParaRPr>
          </a:p>
        </p:txBody>
      </p:sp>
      <p:sp>
        <p:nvSpPr>
          <p:cNvPr id="5" name="TextBox 4"/>
          <p:cNvSpPr txBox="1"/>
          <p:nvPr/>
        </p:nvSpPr>
        <p:spPr>
          <a:xfrm>
            <a:off x="533400" y="2057400"/>
            <a:ext cx="8001000" cy="5238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New set of Bylaws for the Club was adopted.</a:t>
            </a:r>
          </a:p>
          <a:p>
            <a:pPr fontAlgn="auto">
              <a:spcBef>
                <a:spcPts val="0"/>
              </a:spcBef>
              <a:spcAft>
                <a:spcPts val="0"/>
              </a:spcAft>
              <a:defRPr/>
            </a:pPr>
            <a:r>
              <a:rPr lang="en-US" sz="1400" b="1" dirty="0">
                <a:solidFill>
                  <a:schemeClr val="accent1">
                    <a:lumMod val="50000"/>
                  </a:schemeClr>
                </a:solidFill>
                <a:latin typeface="+mn-lt"/>
                <a:cs typeface="+mn-cs"/>
              </a:rPr>
              <a:t>Sponsored appearance of St. Olaf Choir in Evansville</a:t>
            </a:r>
            <a:endParaRPr lang="en-US" sz="1400" b="1" dirty="0">
              <a:solidFill>
                <a:schemeClr val="accent1">
                  <a:lumMod val="50000"/>
                </a:schemeClr>
              </a:solidFill>
              <a:latin typeface="+mn-lt"/>
              <a:cs typeface="+mn-cs"/>
            </a:endParaRPr>
          </a:p>
        </p:txBody>
      </p:sp>
      <p:sp>
        <p:nvSpPr>
          <p:cNvPr id="6" name="TextBox 5"/>
          <p:cNvSpPr txBox="1"/>
          <p:nvPr/>
        </p:nvSpPr>
        <p:spPr>
          <a:xfrm>
            <a:off x="533400" y="2895600"/>
            <a:ext cx="8001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Purchased diorama for permanent installation at Evansville Museum of Arts and Sciences.</a:t>
            </a:r>
            <a:endParaRPr lang="en-US" sz="1400" b="1" dirty="0">
              <a:solidFill>
                <a:schemeClr val="accent1">
                  <a:lumMod val="50000"/>
                </a:schemeClr>
              </a:solidFill>
              <a:latin typeface="+mn-lt"/>
              <a:cs typeface="+mn-cs"/>
            </a:endParaRPr>
          </a:p>
        </p:txBody>
      </p:sp>
      <p:sp>
        <p:nvSpPr>
          <p:cNvPr id="7" name="TextBox 6"/>
          <p:cNvSpPr txBox="1"/>
          <p:nvPr/>
        </p:nvSpPr>
        <p:spPr>
          <a:xfrm>
            <a:off x="533400" y="3505200"/>
            <a:ext cx="8001000" cy="5238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Paved play area in Wheeler school area for youth recreation purposes.</a:t>
            </a:r>
          </a:p>
          <a:p>
            <a:pPr fontAlgn="auto">
              <a:spcBef>
                <a:spcPts val="0"/>
              </a:spcBef>
              <a:spcAft>
                <a:spcPts val="0"/>
              </a:spcAft>
              <a:defRPr/>
            </a:pPr>
            <a:r>
              <a:rPr lang="en-US" sz="1400" b="1" dirty="0">
                <a:solidFill>
                  <a:schemeClr val="accent1">
                    <a:lumMod val="50000"/>
                  </a:schemeClr>
                </a:solidFill>
                <a:latin typeface="+mn-lt"/>
                <a:cs typeface="+mn-cs"/>
              </a:rPr>
              <a:t>Returned Camp Optimist to the City of Evansville Parks Department.</a:t>
            </a:r>
            <a:endParaRPr lang="en-US" sz="1400" b="1" dirty="0">
              <a:solidFill>
                <a:schemeClr val="accent1">
                  <a:lumMod val="50000"/>
                </a:schemeClr>
              </a:solidFill>
              <a:latin typeface="+mn-lt"/>
              <a:cs typeface="+mn-cs"/>
            </a:endParaRPr>
          </a:p>
        </p:txBody>
      </p:sp>
      <p:sp>
        <p:nvSpPr>
          <p:cNvPr id="8" name="TextBox 7"/>
          <p:cNvSpPr txBox="1"/>
          <p:nvPr/>
        </p:nvSpPr>
        <p:spPr>
          <a:xfrm>
            <a:off x="381000" y="17526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December, 1962</a:t>
            </a:r>
            <a:endParaRPr lang="en-US" sz="1400" b="1" dirty="0">
              <a:solidFill>
                <a:schemeClr val="accent1">
                  <a:lumMod val="50000"/>
                </a:schemeClr>
              </a:solidFill>
              <a:latin typeface="+mn-lt"/>
              <a:cs typeface="+mn-cs"/>
            </a:endParaRPr>
          </a:p>
        </p:txBody>
      </p:sp>
      <p:sp>
        <p:nvSpPr>
          <p:cNvPr id="9" name="TextBox 8"/>
          <p:cNvSpPr txBox="1"/>
          <p:nvPr/>
        </p:nvSpPr>
        <p:spPr>
          <a:xfrm>
            <a:off x="381000" y="25908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1967</a:t>
            </a:r>
            <a:endParaRPr lang="en-US" sz="1400" b="1" dirty="0">
              <a:solidFill>
                <a:schemeClr val="accent1">
                  <a:lumMod val="50000"/>
                </a:schemeClr>
              </a:solidFill>
              <a:latin typeface="+mn-lt"/>
              <a:cs typeface="+mn-cs"/>
            </a:endParaRPr>
          </a:p>
        </p:txBody>
      </p:sp>
      <p:sp>
        <p:nvSpPr>
          <p:cNvPr id="10" name="TextBox 9"/>
          <p:cNvSpPr txBox="1"/>
          <p:nvPr/>
        </p:nvSpPr>
        <p:spPr>
          <a:xfrm>
            <a:off x="381000" y="32004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1968</a:t>
            </a:r>
            <a:endParaRPr lang="en-US" sz="1400" b="1" dirty="0">
              <a:solidFill>
                <a:schemeClr val="accent1">
                  <a:lumMod val="50000"/>
                </a:schemeClr>
              </a:solidFill>
              <a:latin typeface="+mn-lt"/>
              <a:cs typeface="+mn-cs"/>
            </a:endParaRPr>
          </a:p>
        </p:txBody>
      </p:sp>
      <p:sp>
        <p:nvSpPr>
          <p:cNvPr id="11" name="TextBox 10"/>
          <p:cNvSpPr txBox="1"/>
          <p:nvPr/>
        </p:nvSpPr>
        <p:spPr>
          <a:xfrm>
            <a:off x="381000" y="40386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1969</a:t>
            </a:r>
            <a:endParaRPr lang="en-US" sz="1400" b="1" dirty="0">
              <a:solidFill>
                <a:schemeClr val="accent1">
                  <a:lumMod val="50000"/>
                </a:schemeClr>
              </a:solidFill>
              <a:latin typeface="+mn-lt"/>
              <a:cs typeface="+mn-cs"/>
            </a:endParaRPr>
          </a:p>
        </p:txBody>
      </p:sp>
      <p:sp>
        <p:nvSpPr>
          <p:cNvPr id="12" name="TextBox 11"/>
          <p:cNvSpPr txBox="1"/>
          <p:nvPr/>
        </p:nvSpPr>
        <p:spPr>
          <a:xfrm>
            <a:off x="381000" y="5029200"/>
            <a:ext cx="1752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1970</a:t>
            </a:r>
            <a:endParaRPr lang="en-US" sz="1400" b="1" dirty="0">
              <a:solidFill>
                <a:schemeClr val="accent1">
                  <a:lumMod val="50000"/>
                </a:schemeClr>
              </a:solidFill>
              <a:latin typeface="+mn-lt"/>
              <a:cs typeface="+mn-cs"/>
            </a:endParaRPr>
          </a:p>
        </p:txBody>
      </p:sp>
      <p:sp>
        <p:nvSpPr>
          <p:cNvPr id="13" name="TextBox 12"/>
          <p:cNvSpPr txBox="1"/>
          <p:nvPr/>
        </p:nvSpPr>
        <p:spPr>
          <a:xfrm>
            <a:off x="533400" y="4343400"/>
            <a:ext cx="8001000" cy="738188"/>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Meeting place moved from Hotel McCurdy to Hadi Shrine. Participated in purchase of materials including films for Evansville Police Department “</a:t>
            </a:r>
            <a:r>
              <a:rPr lang="en-US" sz="1400" b="1" i="1" dirty="0">
                <a:solidFill>
                  <a:schemeClr val="accent1">
                    <a:lumMod val="50000"/>
                  </a:schemeClr>
                </a:solidFill>
                <a:latin typeface="+mn-lt"/>
                <a:cs typeface="+mn-cs"/>
              </a:rPr>
              <a:t>Respect for Law</a:t>
            </a:r>
            <a:r>
              <a:rPr lang="en-US" sz="1400" b="1" dirty="0">
                <a:solidFill>
                  <a:schemeClr val="accent1">
                    <a:lumMod val="50000"/>
                  </a:schemeClr>
                </a:solidFill>
                <a:latin typeface="+mn-lt"/>
                <a:cs typeface="+mn-cs"/>
              </a:rPr>
              <a:t>” Program.</a:t>
            </a:r>
          </a:p>
          <a:p>
            <a:pPr fontAlgn="auto">
              <a:spcBef>
                <a:spcPts val="0"/>
              </a:spcBef>
              <a:spcAft>
                <a:spcPts val="0"/>
              </a:spcAft>
              <a:defRPr/>
            </a:pPr>
            <a:r>
              <a:rPr lang="en-US" sz="1400" b="1" dirty="0">
                <a:solidFill>
                  <a:schemeClr val="accent1">
                    <a:lumMod val="50000"/>
                  </a:schemeClr>
                </a:solidFill>
                <a:latin typeface="+mn-lt"/>
                <a:cs typeface="+mn-cs"/>
              </a:rPr>
              <a:t>Formed Junior Optimist Outdoor Club.</a:t>
            </a:r>
            <a:endParaRPr lang="en-US" sz="1400" b="1" dirty="0">
              <a:solidFill>
                <a:schemeClr val="accent1">
                  <a:lumMod val="50000"/>
                </a:schemeClr>
              </a:solidFill>
              <a:latin typeface="+mn-lt"/>
              <a:cs typeface="+mn-cs"/>
            </a:endParaRPr>
          </a:p>
        </p:txBody>
      </p:sp>
      <p:sp>
        <p:nvSpPr>
          <p:cNvPr id="14" name="TextBox 13"/>
          <p:cNvSpPr txBox="1"/>
          <p:nvPr/>
        </p:nvSpPr>
        <p:spPr>
          <a:xfrm>
            <a:off x="533400" y="5334000"/>
            <a:ext cx="8001000" cy="1169988"/>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Formed outdoor Junior Optimist Club.</a:t>
            </a:r>
          </a:p>
          <a:p>
            <a:pPr fontAlgn="auto">
              <a:spcBef>
                <a:spcPts val="0"/>
              </a:spcBef>
              <a:spcAft>
                <a:spcPts val="0"/>
              </a:spcAft>
              <a:defRPr/>
            </a:pPr>
            <a:r>
              <a:rPr lang="en-US" sz="1400" b="1" dirty="0">
                <a:solidFill>
                  <a:schemeClr val="accent1">
                    <a:lumMod val="50000"/>
                  </a:schemeClr>
                </a:solidFill>
                <a:latin typeface="+mn-lt"/>
                <a:cs typeface="+mn-cs"/>
              </a:rPr>
              <a:t>Sponsored Pass, Shoot Dribble Basketball Contest, taking our local winner to Rushville, Indiana for state competition. Purchased tape recorder cassettes for Evansville Police Department. Contributed to bring stage presentation “Concept” to Evansville in cooperating effort with Junior Service League’s work against drug abuse.</a:t>
            </a:r>
            <a:endParaRPr lang="en-US" sz="1400" b="1" dirty="0">
              <a:solidFill>
                <a:schemeClr val="accent1">
                  <a:lumMod val="50000"/>
                </a:schemeClr>
              </a:solidFill>
              <a:latin typeface="+mn-lt"/>
              <a:cs typeface="+mn-cs"/>
            </a:endParaRPr>
          </a:p>
        </p:txBody>
      </p:sp>
    </p:spTree>
  </p:cSld>
  <p:clrMapOvr>
    <a:masterClrMapping/>
  </p:clrMapOvr>
  <p:transition advTm="45146">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fontAlgn="auto">
              <a:spcAft>
                <a:spcPts val="0"/>
              </a:spcAft>
              <a:defRPr/>
            </a:pPr>
            <a:r>
              <a:rPr lang="en-US" dirty="0" smtClean="0">
                <a:solidFill>
                  <a:schemeClr val="accent1">
                    <a:lumMod val="50000"/>
                  </a:schemeClr>
                </a:solidFill>
              </a:rPr>
              <a:t>Optimists clubs changed forever</a:t>
            </a:r>
            <a:endParaRPr lang="en-US" dirty="0">
              <a:solidFill>
                <a:schemeClr val="accent1">
                  <a:lumMod val="50000"/>
                </a:schemeClr>
              </a:solidFill>
            </a:endParaRPr>
          </a:p>
        </p:txBody>
      </p:sp>
      <p:pic>
        <p:nvPicPr>
          <p:cNvPr id="25602" name="Picture 2" descr="Pam Macer 1st Woman Member.jpg"/>
          <p:cNvPicPr>
            <a:picLocks noChangeAspect="1"/>
          </p:cNvPicPr>
          <p:nvPr/>
        </p:nvPicPr>
        <p:blipFill>
          <a:blip r:embed="rId2"/>
          <a:srcRect/>
          <a:stretch>
            <a:fillRect/>
          </a:stretch>
        </p:blipFill>
        <p:spPr bwMode="auto">
          <a:xfrm>
            <a:off x="5257800" y="2133600"/>
            <a:ext cx="2117725" cy="3233738"/>
          </a:xfrm>
          <a:prstGeom prst="rect">
            <a:avLst/>
          </a:prstGeom>
          <a:noFill/>
          <a:ln w="9525">
            <a:noFill/>
            <a:miter lim="800000"/>
            <a:headEnd/>
            <a:tailEnd/>
          </a:ln>
        </p:spPr>
      </p:pic>
      <p:sp>
        <p:nvSpPr>
          <p:cNvPr id="4" name="TextBox 3"/>
          <p:cNvSpPr txBox="1"/>
          <p:nvPr/>
        </p:nvSpPr>
        <p:spPr>
          <a:xfrm>
            <a:off x="5029200" y="5562600"/>
            <a:ext cx="2667000" cy="369888"/>
          </a:xfrm>
          <a:prstGeom prst="rect">
            <a:avLst/>
          </a:prstGeom>
          <a:noFill/>
        </p:spPr>
        <p:txBody>
          <a:bodyPr>
            <a:spAutoFit/>
          </a:bodyPr>
          <a:lstStyle/>
          <a:p>
            <a:pPr fontAlgn="auto">
              <a:spcBef>
                <a:spcPts val="0"/>
              </a:spcBef>
              <a:spcAft>
                <a:spcPts val="0"/>
              </a:spcAft>
              <a:defRPr/>
            </a:pPr>
            <a:r>
              <a:rPr lang="en-US" b="1" dirty="0">
                <a:solidFill>
                  <a:schemeClr val="accent1">
                    <a:lumMod val="50000"/>
                  </a:schemeClr>
                </a:solidFill>
                <a:latin typeface="+mn-lt"/>
                <a:cs typeface="+mn-cs"/>
              </a:rPr>
              <a:t>President , 1992 – 1993 </a:t>
            </a:r>
            <a:endParaRPr lang="en-US" b="1" dirty="0">
              <a:solidFill>
                <a:schemeClr val="accent1">
                  <a:lumMod val="50000"/>
                </a:schemeClr>
              </a:solidFill>
              <a:latin typeface="+mn-lt"/>
              <a:cs typeface="+mn-cs"/>
            </a:endParaRPr>
          </a:p>
        </p:txBody>
      </p:sp>
      <p:sp>
        <p:nvSpPr>
          <p:cNvPr id="5" name="TextBox 4"/>
          <p:cNvSpPr txBox="1"/>
          <p:nvPr/>
        </p:nvSpPr>
        <p:spPr>
          <a:xfrm>
            <a:off x="838200" y="1371600"/>
            <a:ext cx="7467600" cy="369888"/>
          </a:xfrm>
          <a:prstGeom prst="rect">
            <a:avLst/>
          </a:prstGeom>
          <a:noFill/>
        </p:spPr>
        <p:txBody>
          <a:bodyPr>
            <a:spAutoFit/>
          </a:bodyPr>
          <a:lstStyle/>
          <a:p>
            <a:pPr algn="ctr" fontAlgn="auto">
              <a:spcBef>
                <a:spcPts val="0"/>
              </a:spcBef>
              <a:spcAft>
                <a:spcPts val="0"/>
              </a:spcAft>
              <a:defRPr/>
            </a:pPr>
            <a:r>
              <a:rPr lang="en-US" b="1" dirty="0">
                <a:solidFill>
                  <a:schemeClr val="accent1">
                    <a:lumMod val="50000"/>
                  </a:schemeClr>
                </a:solidFill>
                <a:latin typeface="+mn-lt"/>
                <a:cs typeface="+mn-cs"/>
              </a:rPr>
              <a:t>WOMEN JOIN THE RANKS TO HELP KIDS</a:t>
            </a:r>
            <a:endParaRPr lang="en-US" b="1" dirty="0">
              <a:solidFill>
                <a:schemeClr val="accent1">
                  <a:lumMod val="50000"/>
                </a:schemeClr>
              </a:solidFill>
              <a:latin typeface="+mn-lt"/>
              <a:cs typeface="+mn-cs"/>
            </a:endParaRPr>
          </a:p>
        </p:txBody>
      </p:sp>
      <p:sp>
        <p:nvSpPr>
          <p:cNvPr id="6" name="TextBox 5"/>
          <p:cNvSpPr txBox="1"/>
          <p:nvPr/>
        </p:nvSpPr>
        <p:spPr>
          <a:xfrm>
            <a:off x="990600" y="1981200"/>
            <a:ext cx="4114800" cy="2554288"/>
          </a:xfrm>
          <a:prstGeom prst="rect">
            <a:avLst/>
          </a:prstGeom>
          <a:noFill/>
        </p:spPr>
        <p:txBody>
          <a:bodyPr>
            <a:spAutoFit/>
          </a:bodyPr>
          <a:lstStyle/>
          <a:p>
            <a:pPr fontAlgn="auto">
              <a:spcBef>
                <a:spcPts val="0"/>
              </a:spcBef>
              <a:spcAft>
                <a:spcPts val="0"/>
              </a:spcAft>
              <a:defRPr/>
            </a:pPr>
            <a:r>
              <a:rPr lang="en-US" sz="1600" b="1" dirty="0">
                <a:solidFill>
                  <a:schemeClr val="accent1">
                    <a:lumMod val="50000"/>
                  </a:schemeClr>
                </a:solidFill>
                <a:latin typeface="+mn-lt"/>
                <a:cs typeface="+mn-cs"/>
              </a:rPr>
              <a:t>A number of members, male members, did not like the idea of women joining their all male club. The women had their own club, </a:t>
            </a:r>
          </a:p>
          <a:p>
            <a:pPr fontAlgn="auto">
              <a:spcBef>
                <a:spcPts val="0"/>
              </a:spcBef>
              <a:spcAft>
                <a:spcPts val="0"/>
              </a:spcAft>
              <a:defRPr/>
            </a:pPr>
            <a:r>
              <a:rPr lang="en-US" sz="1600" b="1" dirty="0">
                <a:solidFill>
                  <a:schemeClr val="accent1">
                    <a:lumMod val="50000"/>
                  </a:schemeClr>
                </a:solidFill>
                <a:latin typeface="+mn-lt"/>
                <a:cs typeface="+mn-cs"/>
              </a:rPr>
              <a:t>Time would prove these disgruntled males to be in the minority  and very wrong. We know today that without the women, many leaders, Optimists would not be a viable entity. Today, women make up eighteen percent of our club, and since 1992, there have been seven women presidents</a:t>
            </a:r>
            <a:r>
              <a:rPr lang="en-US" sz="1600" dirty="0">
                <a:latin typeface="+mn-lt"/>
                <a:cs typeface="+mn-cs"/>
              </a:rPr>
              <a:t>.</a:t>
            </a:r>
            <a:endParaRPr lang="en-US" sz="1600" dirty="0">
              <a:latin typeface="+mn-lt"/>
              <a:cs typeface="+mn-cs"/>
            </a:endParaRPr>
          </a:p>
        </p:txBody>
      </p:sp>
      <p:sp>
        <p:nvSpPr>
          <p:cNvPr id="7" name="TextBox 6"/>
          <p:cNvSpPr txBox="1"/>
          <p:nvPr/>
        </p:nvSpPr>
        <p:spPr>
          <a:xfrm>
            <a:off x="1066800" y="4648200"/>
            <a:ext cx="3810000" cy="923925"/>
          </a:xfrm>
          <a:prstGeom prst="rect">
            <a:avLst/>
          </a:prstGeom>
          <a:noFill/>
        </p:spPr>
        <p:txBody>
          <a:bodyPr>
            <a:spAutoFit/>
          </a:bodyPr>
          <a:lstStyle/>
          <a:p>
            <a:pPr fontAlgn="auto">
              <a:spcBef>
                <a:spcPts val="0"/>
              </a:spcBef>
              <a:spcAft>
                <a:spcPts val="0"/>
              </a:spcAft>
              <a:defRPr/>
            </a:pPr>
            <a:r>
              <a:rPr lang="en-US" b="1" dirty="0">
                <a:solidFill>
                  <a:schemeClr val="accent1">
                    <a:lumMod val="50000"/>
                  </a:schemeClr>
                </a:solidFill>
                <a:latin typeface="+mn-lt"/>
                <a:cs typeface="+mn-cs"/>
              </a:rPr>
              <a:t>Pam Fulkerson-Macer was the first woman in the club when she joined on March 1, 1988</a:t>
            </a:r>
            <a:r>
              <a:rPr lang="en-US" dirty="0">
                <a:latin typeface="+mn-lt"/>
                <a:cs typeface="+mn-cs"/>
              </a:rPr>
              <a:t>.</a:t>
            </a:r>
          </a:p>
        </p:txBody>
      </p:sp>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sz="2400" dirty="0" smtClean="0">
                <a:solidFill>
                  <a:schemeClr val="accent1">
                    <a:lumMod val="50000"/>
                  </a:schemeClr>
                </a:solidFill>
              </a:rPr>
              <a:t>Optimists clubs changed forever - </a:t>
            </a:r>
            <a:r>
              <a:rPr lang="en-US" sz="1600" dirty="0" smtClean="0">
                <a:solidFill>
                  <a:schemeClr val="accent1">
                    <a:lumMod val="50000"/>
                  </a:schemeClr>
                </a:solidFill>
              </a:rPr>
              <a:t>Continued</a:t>
            </a:r>
            <a:endParaRPr lang="en-US" sz="1600" dirty="0">
              <a:solidFill>
                <a:schemeClr val="accent1">
                  <a:lumMod val="50000"/>
                </a:schemeClr>
              </a:solidFill>
            </a:endParaRPr>
          </a:p>
        </p:txBody>
      </p:sp>
      <p:sp>
        <p:nvSpPr>
          <p:cNvPr id="3" name="TextBox 2"/>
          <p:cNvSpPr txBox="1"/>
          <p:nvPr/>
        </p:nvSpPr>
        <p:spPr>
          <a:xfrm>
            <a:off x="457200" y="1752600"/>
            <a:ext cx="8001000" cy="369888"/>
          </a:xfrm>
          <a:prstGeom prst="rect">
            <a:avLst/>
          </a:prstGeom>
          <a:noFill/>
        </p:spPr>
        <p:txBody>
          <a:bodyPr>
            <a:spAutoFit/>
          </a:bodyPr>
          <a:lstStyle/>
          <a:p>
            <a:pPr algn="ctr" fontAlgn="auto">
              <a:spcBef>
                <a:spcPts val="0"/>
              </a:spcBef>
              <a:spcAft>
                <a:spcPts val="0"/>
              </a:spcAft>
              <a:defRPr/>
            </a:pPr>
            <a:r>
              <a:rPr lang="en-US" b="1" dirty="0">
                <a:solidFill>
                  <a:schemeClr val="accent1">
                    <a:lumMod val="50000"/>
                  </a:schemeClr>
                </a:solidFill>
                <a:latin typeface="+mn-lt"/>
                <a:cs typeface="+mn-cs"/>
              </a:rPr>
              <a:t>WOMEN PRESIDENTS</a:t>
            </a:r>
          </a:p>
        </p:txBody>
      </p:sp>
      <p:sp>
        <p:nvSpPr>
          <p:cNvPr id="4" name="TextBox 3"/>
          <p:cNvSpPr txBox="1"/>
          <p:nvPr/>
        </p:nvSpPr>
        <p:spPr>
          <a:xfrm>
            <a:off x="1905000" y="2286000"/>
            <a:ext cx="2362200" cy="2032000"/>
          </a:xfrm>
          <a:prstGeom prst="rect">
            <a:avLst/>
          </a:prstGeom>
          <a:noFill/>
        </p:spPr>
        <p:txBody>
          <a:bodyPr>
            <a:spAutoFit/>
          </a:bodyPr>
          <a:lstStyle/>
          <a:p>
            <a:pPr algn="r" fontAlgn="auto">
              <a:spcBef>
                <a:spcPts val="0"/>
              </a:spcBef>
              <a:spcAft>
                <a:spcPts val="0"/>
              </a:spcAft>
              <a:defRPr/>
            </a:pPr>
            <a:r>
              <a:rPr lang="en-US" b="1" dirty="0">
                <a:solidFill>
                  <a:schemeClr val="accent1">
                    <a:lumMod val="50000"/>
                  </a:schemeClr>
                </a:solidFill>
                <a:latin typeface="+mn-lt"/>
                <a:cs typeface="+mn-cs"/>
              </a:rPr>
              <a:t>Pam Macer</a:t>
            </a:r>
          </a:p>
          <a:p>
            <a:pPr algn="r" fontAlgn="auto">
              <a:spcBef>
                <a:spcPts val="0"/>
              </a:spcBef>
              <a:spcAft>
                <a:spcPts val="0"/>
              </a:spcAft>
              <a:defRPr/>
            </a:pPr>
            <a:r>
              <a:rPr lang="en-US" b="1" dirty="0">
                <a:solidFill>
                  <a:schemeClr val="accent1">
                    <a:lumMod val="50000"/>
                  </a:schemeClr>
                </a:solidFill>
                <a:latin typeface="+mn-lt"/>
                <a:cs typeface="+mn-cs"/>
              </a:rPr>
              <a:t>Virginia (Ginger) Drake</a:t>
            </a:r>
          </a:p>
          <a:p>
            <a:pPr algn="r" fontAlgn="auto">
              <a:spcBef>
                <a:spcPts val="0"/>
              </a:spcBef>
              <a:spcAft>
                <a:spcPts val="0"/>
              </a:spcAft>
              <a:defRPr/>
            </a:pPr>
            <a:r>
              <a:rPr lang="en-US" b="1" dirty="0">
                <a:solidFill>
                  <a:schemeClr val="accent1">
                    <a:lumMod val="50000"/>
                  </a:schemeClr>
                </a:solidFill>
                <a:latin typeface="+mn-lt"/>
                <a:cs typeface="+mn-cs"/>
              </a:rPr>
              <a:t>Lana Baker</a:t>
            </a:r>
          </a:p>
          <a:p>
            <a:pPr algn="r" fontAlgn="auto">
              <a:spcBef>
                <a:spcPts val="0"/>
              </a:spcBef>
              <a:spcAft>
                <a:spcPts val="0"/>
              </a:spcAft>
              <a:defRPr/>
            </a:pPr>
            <a:r>
              <a:rPr lang="en-US" b="1" dirty="0">
                <a:solidFill>
                  <a:schemeClr val="accent1">
                    <a:lumMod val="50000"/>
                  </a:schemeClr>
                </a:solidFill>
                <a:latin typeface="+mn-lt"/>
                <a:cs typeface="+mn-cs"/>
              </a:rPr>
              <a:t>Peggy Bakel</a:t>
            </a:r>
          </a:p>
          <a:p>
            <a:pPr algn="r" fontAlgn="auto">
              <a:spcBef>
                <a:spcPts val="0"/>
              </a:spcBef>
              <a:spcAft>
                <a:spcPts val="0"/>
              </a:spcAft>
              <a:defRPr/>
            </a:pPr>
            <a:r>
              <a:rPr lang="en-US" b="1" dirty="0">
                <a:solidFill>
                  <a:schemeClr val="accent1">
                    <a:lumMod val="50000"/>
                  </a:schemeClr>
                </a:solidFill>
                <a:latin typeface="+mn-lt"/>
                <a:cs typeface="+mn-cs"/>
              </a:rPr>
              <a:t>Betty Strickland</a:t>
            </a:r>
          </a:p>
          <a:p>
            <a:pPr algn="r" fontAlgn="auto">
              <a:spcBef>
                <a:spcPts val="0"/>
              </a:spcBef>
              <a:spcAft>
                <a:spcPts val="0"/>
              </a:spcAft>
              <a:defRPr/>
            </a:pPr>
            <a:r>
              <a:rPr lang="en-US" b="1" dirty="0">
                <a:solidFill>
                  <a:schemeClr val="accent1">
                    <a:lumMod val="50000"/>
                  </a:schemeClr>
                </a:solidFill>
                <a:latin typeface="+mn-lt"/>
                <a:cs typeface="+mn-cs"/>
              </a:rPr>
              <a:t>Marilyn Robinson</a:t>
            </a:r>
          </a:p>
          <a:p>
            <a:pPr algn="r" fontAlgn="auto">
              <a:spcBef>
                <a:spcPts val="0"/>
              </a:spcBef>
              <a:spcAft>
                <a:spcPts val="0"/>
              </a:spcAft>
              <a:defRPr/>
            </a:pPr>
            <a:r>
              <a:rPr lang="en-US" b="1" dirty="0">
                <a:solidFill>
                  <a:schemeClr val="accent1">
                    <a:lumMod val="50000"/>
                  </a:schemeClr>
                </a:solidFill>
                <a:latin typeface="+mn-lt"/>
                <a:cs typeface="+mn-cs"/>
              </a:rPr>
              <a:t>Karen Morris</a:t>
            </a:r>
            <a:endParaRPr lang="en-US" b="1" dirty="0">
              <a:solidFill>
                <a:schemeClr val="accent1">
                  <a:lumMod val="50000"/>
                </a:schemeClr>
              </a:solidFill>
              <a:latin typeface="+mn-lt"/>
              <a:cs typeface="+mn-cs"/>
            </a:endParaRPr>
          </a:p>
        </p:txBody>
      </p:sp>
      <p:sp>
        <p:nvSpPr>
          <p:cNvPr id="5" name="TextBox 4"/>
          <p:cNvSpPr txBox="1"/>
          <p:nvPr/>
        </p:nvSpPr>
        <p:spPr>
          <a:xfrm>
            <a:off x="4495800" y="2286000"/>
            <a:ext cx="2362200" cy="2032000"/>
          </a:xfrm>
          <a:prstGeom prst="rect">
            <a:avLst/>
          </a:prstGeom>
          <a:noFill/>
        </p:spPr>
        <p:txBody>
          <a:bodyPr>
            <a:spAutoFit/>
          </a:bodyPr>
          <a:lstStyle/>
          <a:p>
            <a:pPr fontAlgn="auto">
              <a:spcBef>
                <a:spcPts val="0"/>
              </a:spcBef>
              <a:spcAft>
                <a:spcPts val="0"/>
              </a:spcAft>
              <a:defRPr/>
            </a:pPr>
            <a:r>
              <a:rPr lang="en-US" b="1" dirty="0">
                <a:solidFill>
                  <a:schemeClr val="accent1">
                    <a:lumMod val="50000"/>
                  </a:schemeClr>
                </a:solidFill>
                <a:latin typeface="+mn-lt"/>
                <a:cs typeface="+mn-cs"/>
              </a:rPr>
              <a:t>1992 – 1993</a:t>
            </a:r>
          </a:p>
          <a:p>
            <a:pPr fontAlgn="auto">
              <a:spcBef>
                <a:spcPts val="0"/>
              </a:spcBef>
              <a:spcAft>
                <a:spcPts val="0"/>
              </a:spcAft>
              <a:defRPr/>
            </a:pPr>
            <a:r>
              <a:rPr lang="en-US" b="1" dirty="0">
                <a:solidFill>
                  <a:schemeClr val="accent1">
                    <a:lumMod val="50000"/>
                  </a:schemeClr>
                </a:solidFill>
                <a:latin typeface="+mn-lt"/>
                <a:cs typeface="+mn-cs"/>
              </a:rPr>
              <a:t>1994 – 1995</a:t>
            </a:r>
          </a:p>
          <a:p>
            <a:pPr fontAlgn="auto">
              <a:spcBef>
                <a:spcPts val="0"/>
              </a:spcBef>
              <a:spcAft>
                <a:spcPts val="0"/>
              </a:spcAft>
              <a:defRPr/>
            </a:pPr>
            <a:r>
              <a:rPr lang="en-US" b="1" dirty="0">
                <a:solidFill>
                  <a:schemeClr val="accent1">
                    <a:lumMod val="50000"/>
                  </a:schemeClr>
                </a:solidFill>
                <a:latin typeface="+mn-lt"/>
                <a:cs typeface="+mn-cs"/>
              </a:rPr>
              <a:t>1996 – 1997 </a:t>
            </a:r>
          </a:p>
          <a:p>
            <a:pPr fontAlgn="auto">
              <a:spcBef>
                <a:spcPts val="0"/>
              </a:spcBef>
              <a:spcAft>
                <a:spcPts val="0"/>
              </a:spcAft>
              <a:defRPr/>
            </a:pPr>
            <a:r>
              <a:rPr lang="en-US" b="1" dirty="0">
                <a:solidFill>
                  <a:schemeClr val="accent1">
                    <a:lumMod val="50000"/>
                  </a:schemeClr>
                </a:solidFill>
                <a:latin typeface="+mn-lt"/>
                <a:cs typeface="+mn-cs"/>
              </a:rPr>
              <a:t>2002 – 2003</a:t>
            </a:r>
          </a:p>
          <a:p>
            <a:pPr fontAlgn="auto">
              <a:spcBef>
                <a:spcPts val="0"/>
              </a:spcBef>
              <a:spcAft>
                <a:spcPts val="0"/>
              </a:spcAft>
              <a:defRPr/>
            </a:pPr>
            <a:r>
              <a:rPr lang="en-US" b="1" dirty="0">
                <a:solidFill>
                  <a:schemeClr val="accent1">
                    <a:lumMod val="50000"/>
                  </a:schemeClr>
                </a:solidFill>
                <a:latin typeface="+mn-lt"/>
                <a:cs typeface="+mn-cs"/>
              </a:rPr>
              <a:t>2003 – 2004</a:t>
            </a:r>
          </a:p>
          <a:p>
            <a:pPr fontAlgn="auto">
              <a:spcBef>
                <a:spcPts val="0"/>
              </a:spcBef>
              <a:spcAft>
                <a:spcPts val="0"/>
              </a:spcAft>
              <a:defRPr/>
            </a:pPr>
            <a:r>
              <a:rPr lang="en-US" b="1" dirty="0">
                <a:solidFill>
                  <a:schemeClr val="accent1">
                    <a:lumMod val="50000"/>
                  </a:schemeClr>
                </a:solidFill>
                <a:latin typeface="+mn-lt"/>
                <a:cs typeface="+mn-cs"/>
              </a:rPr>
              <a:t>2006 – 2007</a:t>
            </a:r>
          </a:p>
          <a:p>
            <a:pPr fontAlgn="auto">
              <a:spcBef>
                <a:spcPts val="0"/>
              </a:spcBef>
              <a:spcAft>
                <a:spcPts val="0"/>
              </a:spcAft>
              <a:defRPr/>
            </a:pPr>
            <a:r>
              <a:rPr lang="en-US" b="1" dirty="0">
                <a:solidFill>
                  <a:schemeClr val="accent1">
                    <a:lumMod val="50000"/>
                  </a:schemeClr>
                </a:solidFill>
                <a:latin typeface="+mn-lt"/>
                <a:cs typeface="+mn-cs"/>
              </a:rPr>
              <a:t>2008 – 2009</a:t>
            </a:r>
          </a:p>
        </p:txBody>
      </p:sp>
      <p:sp>
        <p:nvSpPr>
          <p:cNvPr id="7" name="TextBox 6"/>
          <p:cNvSpPr txBox="1"/>
          <p:nvPr/>
        </p:nvSpPr>
        <p:spPr>
          <a:xfrm>
            <a:off x="1219200" y="4953000"/>
            <a:ext cx="6400800" cy="830263"/>
          </a:xfrm>
          <a:prstGeom prst="rect">
            <a:avLst/>
          </a:prstGeom>
          <a:noFill/>
        </p:spPr>
        <p:txBody>
          <a:bodyPr>
            <a:spAutoFit/>
          </a:bodyPr>
          <a:lstStyle/>
          <a:p>
            <a:pPr fontAlgn="auto">
              <a:spcBef>
                <a:spcPts val="0"/>
              </a:spcBef>
              <a:spcAft>
                <a:spcPts val="0"/>
              </a:spcAft>
              <a:defRPr/>
            </a:pPr>
            <a:r>
              <a:rPr lang="en-US" sz="2400" b="1" dirty="0">
                <a:solidFill>
                  <a:schemeClr val="accent1">
                    <a:lumMod val="50000"/>
                  </a:schemeClr>
                </a:solidFill>
                <a:latin typeface="+mn-lt"/>
                <a:cs typeface="+mn-cs"/>
              </a:rPr>
              <a:t>Currently, 24 percent of the Club is comprised of women.  Where would we be without them?</a:t>
            </a:r>
            <a:endParaRPr lang="en-US" sz="2400" b="1" dirty="0">
              <a:solidFill>
                <a:schemeClr val="accent1">
                  <a:lumMod val="50000"/>
                </a:schemeClr>
              </a:solidFill>
              <a:latin typeface="+mn-lt"/>
              <a:cs typeface="+mn-cs"/>
            </a:endParaRPr>
          </a:p>
        </p:txBody>
      </p:sp>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7772400" cy="400050"/>
          </a:xfrm>
          <a:prstGeom prst="rect">
            <a:avLst/>
          </a:prstGeom>
          <a:noFill/>
        </p:spPr>
        <p:txBody>
          <a:bodyPr>
            <a:spAutoFit/>
          </a:bodyPr>
          <a:lstStyle/>
          <a:p>
            <a:pPr algn="ctr" fontAlgn="auto">
              <a:spcBef>
                <a:spcPts val="0"/>
              </a:spcBef>
              <a:spcAft>
                <a:spcPts val="0"/>
              </a:spcAft>
              <a:defRPr/>
            </a:pPr>
            <a:r>
              <a:rPr lang="en-US" sz="2000" b="1" dirty="0">
                <a:solidFill>
                  <a:schemeClr val="accent1">
                    <a:lumMod val="50000"/>
                  </a:schemeClr>
                </a:solidFill>
                <a:latin typeface="Calibri" pitchFamily="34" charset="0"/>
                <a:cs typeface="Calibri" pitchFamily="34" charset="0"/>
              </a:rPr>
              <a:t>‘80s to ‘2017s,     SERVICE INTO THE NEXT CENTURY</a:t>
            </a:r>
          </a:p>
        </p:txBody>
      </p:sp>
      <p:sp>
        <p:nvSpPr>
          <p:cNvPr id="3" name="TextBox 2"/>
          <p:cNvSpPr txBox="1"/>
          <p:nvPr/>
        </p:nvSpPr>
        <p:spPr>
          <a:xfrm>
            <a:off x="609600" y="990600"/>
            <a:ext cx="1524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April 14, 1989</a:t>
            </a:r>
            <a:endParaRPr lang="en-US" sz="1400" b="1" dirty="0">
              <a:solidFill>
                <a:schemeClr val="accent1">
                  <a:lumMod val="50000"/>
                </a:schemeClr>
              </a:solidFill>
              <a:latin typeface="+mn-lt"/>
              <a:cs typeface="+mn-cs"/>
            </a:endParaRPr>
          </a:p>
        </p:txBody>
      </p:sp>
      <p:sp>
        <p:nvSpPr>
          <p:cNvPr id="4" name="TextBox 3"/>
          <p:cNvSpPr txBox="1"/>
          <p:nvPr/>
        </p:nvSpPr>
        <p:spPr>
          <a:xfrm>
            <a:off x="914400" y="1371600"/>
            <a:ext cx="2286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Built Mt. Vernon Club</a:t>
            </a:r>
          </a:p>
        </p:txBody>
      </p:sp>
      <p:sp>
        <p:nvSpPr>
          <p:cNvPr id="5" name="TextBox 4"/>
          <p:cNvSpPr txBox="1"/>
          <p:nvPr/>
        </p:nvSpPr>
        <p:spPr>
          <a:xfrm>
            <a:off x="914400" y="2057400"/>
            <a:ext cx="3276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Hosted the District’s 14</a:t>
            </a:r>
            <a:r>
              <a:rPr lang="en-US" sz="1400" b="1" baseline="30000" dirty="0">
                <a:solidFill>
                  <a:schemeClr val="accent1">
                    <a:lumMod val="50000"/>
                  </a:schemeClr>
                </a:solidFill>
                <a:latin typeface="+mn-lt"/>
                <a:cs typeface="+mn-cs"/>
              </a:rPr>
              <a:t>th</a:t>
            </a:r>
            <a:r>
              <a:rPr lang="en-US" sz="1400" b="1" dirty="0">
                <a:solidFill>
                  <a:schemeClr val="accent1">
                    <a:lumMod val="50000"/>
                  </a:schemeClr>
                </a:solidFill>
                <a:latin typeface="+mn-lt"/>
                <a:cs typeface="+mn-cs"/>
              </a:rPr>
              <a:t> Convention</a:t>
            </a:r>
          </a:p>
        </p:txBody>
      </p:sp>
      <p:sp>
        <p:nvSpPr>
          <p:cNvPr id="6" name="TextBox 5"/>
          <p:cNvSpPr txBox="1"/>
          <p:nvPr/>
        </p:nvSpPr>
        <p:spPr>
          <a:xfrm>
            <a:off x="685800" y="1752600"/>
            <a:ext cx="1524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August 2000</a:t>
            </a:r>
            <a:endParaRPr lang="en-US" sz="1400" b="1" dirty="0">
              <a:solidFill>
                <a:schemeClr val="accent1">
                  <a:lumMod val="50000"/>
                </a:schemeClr>
              </a:solidFill>
              <a:latin typeface="+mn-lt"/>
              <a:cs typeface="+mn-cs"/>
            </a:endParaRPr>
          </a:p>
        </p:txBody>
      </p:sp>
      <p:sp>
        <p:nvSpPr>
          <p:cNvPr id="7" name="TextBox 6"/>
          <p:cNvSpPr txBox="1"/>
          <p:nvPr/>
        </p:nvSpPr>
        <p:spPr>
          <a:xfrm>
            <a:off x="685800" y="3200400"/>
            <a:ext cx="18288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October 21, 2002</a:t>
            </a:r>
            <a:endParaRPr lang="en-US" sz="1400" b="1" dirty="0">
              <a:solidFill>
                <a:schemeClr val="accent1">
                  <a:lumMod val="50000"/>
                </a:schemeClr>
              </a:solidFill>
              <a:latin typeface="+mn-lt"/>
              <a:cs typeface="+mn-cs"/>
            </a:endParaRPr>
          </a:p>
        </p:txBody>
      </p:sp>
      <p:sp>
        <p:nvSpPr>
          <p:cNvPr id="8" name="TextBox 7"/>
          <p:cNvSpPr txBox="1"/>
          <p:nvPr/>
        </p:nvSpPr>
        <p:spPr>
          <a:xfrm>
            <a:off x="685800" y="3962400"/>
            <a:ext cx="1524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October 27, 2007</a:t>
            </a:r>
            <a:endParaRPr lang="en-US" sz="1400" b="1" dirty="0">
              <a:solidFill>
                <a:schemeClr val="accent1">
                  <a:lumMod val="50000"/>
                </a:schemeClr>
              </a:solidFill>
              <a:latin typeface="+mn-lt"/>
              <a:cs typeface="+mn-cs"/>
            </a:endParaRPr>
          </a:p>
        </p:txBody>
      </p:sp>
      <p:sp>
        <p:nvSpPr>
          <p:cNvPr id="9" name="TextBox 8"/>
          <p:cNvSpPr txBox="1"/>
          <p:nvPr/>
        </p:nvSpPr>
        <p:spPr>
          <a:xfrm>
            <a:off x="762000" y="4724400"/>
            <a:ext cx="1524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August 2007</a:t>
            </a:r>
            <a:endParaRPr lang="en-US" sz="1400" b="1" dirty="0">
              <a:solidFill>
                <a:schemeClr val="accent1">
                  <a:lumMod val="50000"/>
                </a:schemeClr>
              </a:solidFill>
              <a:latin typeface="+mn-lt"/>
              <a:cs typeface="+mn-cs"/>
            </a:endParaRPr>
          </a:p>
        </p:txBody>
      </p:sp>
      <p:sp>
        <p:nvSpPr>
          <p:cNvPr id="10" name="TextBox 9"/>
          <p:cNvSpPr txBox="1"/>
          <p:nvPr/>
        </p:nvSpPr>
        <p:spPr>
          <a:xfrm>
            <a:off x="914400" y="3581400"/>
            <a:ext cx="3276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Built Warrick County Club</a:t>
            </a:r>
          </a:p>
        </p:txBody>
      </p:sp>
      <p:sp>
        <p:nvSpPr>
          <p:cNvPr id="11" name="TextBox 10"/>
          <p:cNvSpPr txBox="1"/>
          <p:nvPr/>
        </p:nvSpPr>
        <p:spPr>
          <a:xfrm>
            <a:off x="914400" y="4343400"/>
            <a:ext cx="3276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Built Evansville North Side Club</a:t>
            </a:r>
          </a:p>
        </p:txBody>
      </p:sp>
      <p:sp>
        <p:nvSpPr>
          <p:cNvPr id="12" name="TextBox 11"/>
          <p:cNvSpPr txBox="1"/>
          <p:nvPr/>
        </p:nvSpPr>
        <p:spPr>
          <a:xfrm>
            <a:off x="914400" y="5029200"/>
            <a:ext cx="3276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Hosted the District’s 21</a:t>
            </a:r>
            <a:r>
              <a:rPr lang="en-US" sz="1400" b="1" baseline="30000" dirty="0">
                <a:solidFill>
                  <a:schemeClr val="accent1">
                    <a:lumMod val="50000"/>
                  </a:schemeClr>
                </a:solidFill>
                <a:latin typeface="+mn-lt"/>
                <a:cs typeface="+mn-cs"/>
              </a:rPr>
              <a:t>st</a:t>
            </a:r>
            <a:r>
              <a:rPr lang="en-US" sz="1400" b="1" dirty="0">
                <a:solidFill>
                  <a:schemeClr val="accent1">
                    <a:lumMod val="50000"/>
                  </a:schemeClr>
                </a:solidFill>
                <a:latin typeface="+mn-lt"/>
                <a:cs typeface="+mn-cs"/>
              </a:rPr>
              <a:t> Convention</a:t>
            </a:r>
          </a:p>
        </p:txBody>
      </p:sp>
      <p:sp>
        <p:nvSpPr>
          <p:cNvPr id="13" name="TextBox 12"/>
          <p:cNvSpPr txBox="1"/>
          <p:nvPr/>
        </p:nvSpPr>
        <p:spPr>
          <a:xfrm>
            <a:off x="990600" y="5791200"/>
            <a:ext cx="3276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Built Joshua Academy JOOI Club</a:t>
            </a:r>
          </a:p>
        </p:txBody>
      </p:sp>
      <p:sp>
        <p:nvSpPr>
          <p:cNvPr id="14" name="TextBox 13"/>
          <p:cNvSpPr txBox="1"/>
          <p:nvPr/>
        </p:nvSpPr>
        <p:spPr>
          <a:xfrm>
            <a:off x="685800" y="5410200"/>
            <a:ext cx="18288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January 24, 2008</a:t>
            </a:r>
            <a:endParaRPr lang="en-US" sz="1400" b="1" dirty="0">
              <a:solidFill>
                <a:schemeClr val="accent1">
                  <a:lumMod val="50000"/>
                </a:schemeClr>
              </a:solidFill>
              <a:latin typeface="+mn-lt"/>
              <a:cs typeface="+mn-cs"/>
            </a:endParaRPr>
          </a:p>
        </p:txBody>
      </p:sp>
      <p:sp>
        <p:nvSpPr>
          <p:cNvPr id="15" name="TextBox 14"/>
          <p:cNvSpPr txBox="1"/>
          <p:nvPr/>
        </p:nvSpPr>
        <p:spPr>
          <a:xfrm>
            <a:off x="762000" y="2438400"/>
            <a:ext cx="15240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April 16,, 2001</a:t>
            </a:r>
            <a:endParaRPr lang="en-US" sz="1400" b="1" dirty="0">
              <a:solidFill>
                <a:schemeClr val="accent1">
                  <a:lumMod val="50000"/>
                </a:schemeClr>
              </a:solidFill>
              <a:latin typeface="+mn-lt"/>
              <a:cs typeface="+mn-cs"/>
            </a:endParaRPr>
          </a:p>
        </p:txBody>
      </p:sp>
      <p:sp>
        <p:nvSpPr>
          <p:cNvPr id="16" name="TextBox 15"/>
          <p:cNvSpPr txBox="1"/>
          <p:nvPr/>
        </p:nvSpPr>
        <p:spPr>
          <a:xfrm>
            <a:off x="914400" y="2743200"/>
            <a:ext cx="3276600" cy="307975"/>
          </a:xfrm>
          <a:prstGeom prst="rect">
            <a:avLst/>
          </a:prstGeom>
          <a:noFill/>
        </p:spPr>
        <p:txBody>
          <a:bodyPr>
            <a:spAutoFit/>
          </a:bodyPr>
          <a:lstStyle/>
          <a:p>
            <a:pPr fontAlgn="auto">
              <a:spcBef>
                <a:spcPts val="0"/>
              </a:spcBef>
              <a:spcAft>
                <a:spcPts val="0"/>
              </a:spcAft>
              <a:defRPr/>
            </a:pPr>
            <a:r>
              <a:rPr lang="en-US" sz="1400" b="1" dirty="0">
                <a:solidFill>
                  <a:schemeClr val="accent1">
                    <a:lumMod val="50000"/>
                  </a:schemeClr>
                </a:solidFill>
                <a:latin typeface="+mn-lt"/>
                <a:cs typeface="+mn-cs"/>
              </a:rPr>
              <a:t>Built Culver School JOOI Club</a:t>
            </a:r>
          </a:p>
        </p:txBody>
      </p:sp>
      <p:pic>
        <p:nvPicPr>
          <p:cNvPr id="27664" name="Picture 16" descr="JOOI-high-res.jpg"/>
          <p:cNvPicPr>
            <a:picLocks noChangeAspect="1"/>
          </p:cNvPicPr>
          <p:nvPr/>
        </p:nvPicPr>
        <p:blipFill>
          <a:blip r:embed="rId2"/>
          <a:srcRect/>
          <a:stretch>
            <a:fillRect/>
          </a:stretch>
        </p:blipFill>
        <p:spPr bwMode="auto">
          <a:xfrm>
            <a:off x="3886200" y="2590800"/>
            <a:ext cx="533400" cy="711200"/>
          </a:xfrm>
          <a:prstGeom prst="rect">
            <a:avLst/>
          </a:prstGeom>
          <a:noFill/>
          <a:ln w="9525">
            <a:noFill/>
            <a:miter lim="800000"/>
            <a:headEnd/>
            <a:tailEnd/>
          </a:ln>
        </p:spPr>
      </p:pic>
      <p:pic>
        <p:nvPicPr>
          <p:cNvPr id="27665" name="Picture 17" descr="JOOI-high-res.jpg"/>
          <p:cNvPicPr>
            <a:picLocks noChangeAspect="1"/>
          </p:cNvPicPr>
          <p:nvPr/>
        </p:nvPicPr>
        <p:blipFill>
          <a:blip r:embed="rId3"/>
          <a:srcRect/>
          <a:stretch>
            <a:fillRect/>
          </a:stretch>
        </p:blipFill>
        <p:spPr bwMode="auto">
          <a:xfrm>
            <a:off x="3962400" y="5486400"/>
            <a:ext cx="514350" cy="685800"/>
          </a:xfrm>
          <a:prstGeom prst="rect">
            <a:avLst/>
          </a:prstGeom>
          <a:noFill/>
          <a:ln w="9525">
            <a:noFill/>
            <a:miter lim="800000"/>
            <a:headEnd/>
            <a:tailEnd/>
          </a:ln>
        </p:spPr>
      </p:pic>
    </p:spTree>
  </p:cSld>
  <p:clrMapOvr>
    <a:masterClrMapping/>
  </p:clrMapOvr>
  <p:transition advTm="14820">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1219200"/>
            <a:ext cx="3084513" cy="396875"/>
          </a:xfrm>
          <a:prstGeom prst="rect">
            <a:avLst/>
          </a:prstGeom>
        </p:spPr>
        <p:txBody>
          <a:bodyPr wrap="none">
            <a:spAutoFit/>
          </a:bodyPr>
          <a:lstStyle/>
          <a:p>
            <a:r>
              <a:rPr lang="en-US" sz="2000" b="1">
                <a:solidFill>
                  <a:srgbClr val="C87D0E"/>
                </a:solidFill>
                <a:latin typeface="Franklin Gothic Book" pitchFamily="34" charset="0"/>
              </a:rPr>
              <a:t>Donald Julian 1986 - 1987</a:t>
            </a:r>
          </a:p>
        </p:txBody>
      </p:sp>
      <p:sp>
        <p:nvSpPr>
          <p:cNvPr id="3" name="TextBox 2"/>
          <p:cNvSpPr txBox="1"/>
          <p:nvPr/>
        </p:nvSpPr>
        <p:spPr>
          <a:xfrm>
            <a:off x="609600" y="304800"/>
            <a:ext cx="7620000" cy="584200"/>
          </a:xfrm>
          <a:prstGeom prst="rect">
            <a:avLst/>
          </a:prstGeom>
          <a:noFill/>
        </p:spPr>
        <p:txBody>
          <a:bodyPr>
            <a:spAutoFit/>
          </a:bodyPr>
          <a:lstStyle/>
          <a:p>
            <a:pPr algn="ctr" fontAlgn="auto">
              <a:spcBef>
                <a:spcPts val="0"/>
              </a:spcBef>
              <a:spcAft>
                <a:spcPts val="0"/>
              </a:spcAft>
              <a:defRPr/>
            </a:pPr>
            <a:r>
              <a:rPr lang="en-US" sz="3200" b="1" dirty="0">
                <a:solidFill>
                  <a:schemeClr val="accent1">
                    <a:lumMod val="75000"/>
                  </a:schemeClr>
                </a:solidFill>
                <a:latin typeface="+mn-lt"/>
                <a:cs typeface="+mn-cs"/>
              </a:rPr>
              <a:t>Past Presidents Still Active in the Club</a:t>
            </a:r>
            <a:endParaRPr lang="en-US" sz="3200" b="1" dirty="0">
              <a:solidFill>
                <a:schemeClr val="accent1">
                  <a:lumMod val="75000"/>
                </a:schemeClr>
              </a:solidFill>
              <a:latin typeface="+mn-lt"/>
              <a:cs typeface="+mn-cs"/>
            </a:endParaRPr>
          </a:p>
        </p:txBody>
      </p:sp>
      <p:sp>
        <p:nvSpPr>
          <p:cNvPr id="4" name="Rectangle 3"/>
          <p:cNvSpPr/>
          <p:nvPr/>
        </p:nvSpPr>
        <p:spPr>
          <a:xfrm>
            <a:off x="4800600" y="1447800"/>
            <a:ext cx="3646488" cy="396875"/>
          </a:xfrm>
          <a:prstGeom prst="rect">
            <a:avLst/>
          </a:prstGeom>
        </p:spPr>
        <p:txBody>
          <a:bodyPr wrap="none">
            <a:spAutoFit/>
          </a:bodyPr>
          <a:lstStyle/>
          <a:p>
            <a:r>
              <a:rPr lang="en-US" sz="2000" b="1">
                <a:solidFill>
                  <a:srgbClr val="C87D0E"/>
                </a:solidFill>
                <a:latin typeface="Franklin Gothic Book" pitchFamily="34" charset="0"/>
              </a:rPr>
              <a:t>Ronald P. Eberhart 1987 - 1988</a:t>
            </a:r>
          </a:p>
        </p:txBody>
      </p:sp>
      <p:sp>
        <p:nvSpPr>
          <p:cNvPr id="5" name="Rectangle 4"/>
          <p:cNvSpPr/>
          <p:nvPr/>
        </p:nvSpPr>
        <p:spPr>
          <a:xfrm>
            <a:off x="1143000" y="1828800"/>
            <a:ext cx="3378200" cy="400050"/>
          </a:xfrm>
          <a:prstGeom prst="rect">
            <a:avLst/>
          </a:prstGeom>
        </p:spPr>
        <p:txBody>
          <a:bodyPr wrap="none">
            <a:spAutoFit/>
          </a:bodyPr>
          <a:lstStyle/>
          <a:p>
            <a:pPr fontAlgn="auto">
              <a:spcBef>
                <a:spcPts val="0"/>
              </a:spcBef>
              <a:spcAft>
                <a:spcPts val="0"/>
              </a:spcAft>
              <a:defRPr/>
            </a:pPr>
            <a:r>
              <a:rPr lang="en-US" sz="2000" b="1" dirty="0">
                <a:solidFill>
                  <a:schemeClr val="accent1">
                    <a:lumMod val="75000"/>
                  </a:schemeClr>
                </a:solidFill>
                <a:latin typeface="+mn-lt"/>
                <a:cs typeface="+mn-cs"/>
              </a:rPr>
              <a:t>Timothy Deisher 1989 - 1990</a:t>
            </a:r>
            <a:endParaRPr lang="en-US" sz="2000" b="1" dirty="0">
              <a:solidFill>
                <a:schemeClr val="accent1">
                  <a:lumMod val="75000"/>
                </a:schemeClr>
              </a:solidFill>
              <a:latin typeface="+mn-lt"/>
              <a:cs typeface="+mn-cs"/>
            </a:endParaRPr>
          </a:p>
        </p:txBody>
      </p:sp>
      <p:sp>
        <p:nvSpPr>
          <p:cNvPr id="6" name="Rectangle 5"/>
          <p:cNvSpPr/>
          <p:nvPr/>
        </p:nvSpPr>
        <p:spPr>
          <a:xfrm>
            <a:off x="4876800" y="2133600"/>
            <a:ext cx="3359150" cy="396875"/>
          </a:xfrm>
          <a:prstGeom prst="rect">
            <a:avLst/>
          </a:prstGeom>
        </p:spPr>
        <p:txBody>
          <a:bodyPr wrap="none">
            <a:spAutoFit/>
          </a:bodyPr>
          <a:lstStyle/>
          <a:p>
            <a:r>
              <a:rPr lang="en-US" sz="2000" b="1">
                <a:solidFill>
                  <a:srgbClr val="C87D0E"/>
                </a:solidFill>
                <a:latin typeface="Franklin Gothic Book" pitchFamily="34" charset="0"/>
              </a:rPr>
              <a:t>Kenneth Dennis 1993 - 1994</a:t>
            </a:r>
          </a:p>
        </p:txBody>
      </p:sp>
      <p:sp>
        <p:nvSpPr>
          <p:cNvPr id="7" name="Rectangle 6"/>
          <p:cNvSpPr/>
          <p:nvPr/>
        </p:nvSpPr>
        <p:spPr>
          <a:xfrm>
            <a:off x="1219200" y="2514600"/>
            <a:ext cx="2687638" cy="396875"/>
          </a:xfrm>
          <a:prstGeom prst="rect">
            <a:avLst/>
          </a:prstGeom>
        </p:spPr>
        <p:txBody>
          <a:bodyPr wrap="none">
            <a:spAutoFit/>
          </a:bodyPr>
          <a:lstStyle/>
          <a:p>
            <a:r>
              <a:rPr lang="en-US" sz="2000" b="1">
                <a:solidFill>
                  <a:srgbClr val="C87D0E"/>
                </a:solidFill>
                <a:latin typeface="Franklin Gothic Book" pitchFamily="34" charset="0"/>
              </a:rPr>
              <a:t>Gary Burk 1997 - 1998</a:t>
            </a:r>
          </a:p>
        </p:txBody>
      </p:sp>
      <p:sp>
        <p:nvSpPr>
          <p:cNvPr id="8" name="Rectangle 7"/>
          <p:cNvSpPr/>
          <p:nvPr/>
        </p:nvSpPr>
        <p:spPr>
          <a:xfrm>
            <a:off x="4876800" y="2819400"/>
            <a:ext cx="2757488" cy="400050"/>
          </a:xfrm>
          <a:prstGeom prst="rect">
            <a:avLst/>
          </a:prstGeom>
        </p:spPr>
        <p:txBody>
          <a:bodyPr wrap="none">
            <a:spAutoFit/>
          </a:bodyPr>
          <a:lstStyle/>
          <a:p>
            <a:pPr fontAlgn="auto">
              <a:spcBef>
                <a:spcPts val="0"/>
              </a:spcBef>
              <a:spcAft>
                <a:spcPts val="0"/>
              </a:spcAft>
              <a:defRPr/>
            </a:pPr>
            <a:r>
              <a:rPr lang="en-US" sz="2000" b="1" dirty="0">
                <a:solidFill>
                  <a:schemeClr val="accent1">
                    <a:lumMod val="75000"/>
                  </a:schemeClr>
                </a:solidFill>
                <a:latin typeface="+mn-lt"/>
                <a:cs typeface="+mn-cs"/>
              </a:rPr>
              <a:t>Todd Wahl 1998 - 1999</a:t>
            </a:r>
            <a:endParaRPr lang="en-US" sz="2000" b="1" dirty="0">
              <a:solidFill>
                <a:schemeClr val="accent1">
                  <a:lumMod val="75000"/>
                </a:schemeClr>
              </a:solidFill>
              <a:latin typeface="+mn-lt"/>
              <a:cs typeface="+mn-cs"/>
            </a:endParaRPr>
          </a:p>
        </p:txBody>
      </p:sp>
      <p:sp>
        <p:nvSpPr>
          <p:cNvPr id="9" name="Rectangle 8"/>
          <p:cNvSpPr/>
          <p:nvPr/>
        </p:nvSpPr>
        <p:spPr>
          <a:xfrm>
            <a:off x="1219200" y="3200400"/>
            <a:ext cx="3001963" cy="396875"/>
          </a:xfrm>
          <a:prstGeom prst="rect">
            <a:avLst/>
          </a:prstGeom>
        </p:spPr>
        <p:txBody>
          <a:bodyPr wrap="none">
            <a:spAutoFit/>
          </a:bodyPr>
          <a:lstStyle/>
          <a:p>
            <a:r>
              <a:rPr lang="en-US" sz="2000" b="1">
                <a:solidFill>
                  <a:srgbClr val="C87D0E"/>
                </a:solidFill>
                <a:latin typeface="Franklin Gothic Book" pitchFamily="34" charset="0"/>
              </a:rPr>
              <a:t>Michael Wall 2005 - 2006</a:t>
            </a:r>
          </a:p>
        </p:txBody>
      </p:sp>
      <p:sp>
        <p:nvSpPr>
          <p:cNvPr id="10" name="Rectangle 9"/>
          <p:cNvSpPr/>
          <p:nvPr/>
        </p:nvSpPr>
        <p:spPr>
          <a:xfrm>
            <a:off x="4876800" y="3505200"/>
            <a:ext cx="3276600" cy="396875"/>
          </a:xfrm>
          <a:prstGeom prst="rect">
            <a:avLst/>
          </a:prstGeom>
        </p:spPr>
        <p:txBody>
          <a:bodyPr>
            <a:spAutoFit/>
          </a:bodyPr>
          <a:lstStyle/>
          <a:p>
            <a:r>
              <a:rPr lang="en-US" sz="2000" b="1">
                <a:solidFill>
                  <a:srgbClr val="C87D0E"/>
                </a:solidFill>
                <a:latin typeface="Franklin Gothic Book" pitchFamily="34" charset="0"/>
              </a:rPr>
              <a:t>Donald Julian 2007 - 2008</a:t>
            </a:r>
          </a:p>
        </p:txBody>
      </p:sp>
      <p:sp>
        <p:nvSpPr>
          <p:cNvPr id="11" name="Rectangle 10"/>
          <p:cNvSpPr/>
          <p:nvPr/>
        </p:nvSpPr>
        <p:spPr>
          <a:xfrm>
            <a:off x="1219200" y="3886200"/>
            <a:ext cx="3027363" cy="396875"/>
          </a:xfrm>
          <a:prstGeom prst="rect">
            <a:avLst/>
          </a:prstGeom>
        </p:spPr>
        <p:txBody>
          <a:bodyPr wrap="none">
            <a:spAutoFit/>
          </a:bodyPr>
          <a:lstStyle/>
          <a:p>
            <a:r>
              <a:rPr lang="en-US" sz="2000" b="1">
                <a:solidFill>
                  <a:srgbClr val="C87D0E"/>
                </a:solidFill>
                <a:latin typeface="Franklin Gothic Book" pitchFamily="34" charset="0"/>
              </a:rPr>
              <a:t>Karen Morris 2008 - 2009</a:t>
            </a:r>
          </a:p>
        </p:txBody>
      </p:sp>
      <p:sp>
        <p:nvSpPr>
          <p:cNvPr id="12" name="Rectangle 11"/>
          <p:cNvSpPr/>
          <p:nvPr/>
        </p:nvSpPr>
        <p:spPr>
          <a:xfrm>
            <a:off x="4876800" y="4191000"/>
            <a:ext cx="3641725" cy="400050"/>
          </a:xfrm>
          <a:prstGeom prst="rect">
            <a:avLst/>
          </a:prstGeom>
        </p:spPr>
        <p:txBody>
          <a:bodyPr wrap="none">
            <a:spAutoFit/>
          </a:bodyPr>
          <a:lstStyle/>
          <a:p>
            <a:pPr fontAlgn="auto">
              <a:spcBef>
                <a:spcPts val="0"/>
              </a:spcBef>
              <a:spcAft>
                <a:spcPts val="0"/>
              </a:spcAft>
              <a:defRPr/>
            </a:pPr>
            <a:r>
              <a:rPr lang="de-DE" sz="2000" b="1" dirty="0">
                <a:solidFill>
                  <a:schemeClr val="accent1">
                    <a:lumMod val="75000"/>
                  </a:schemeClr>
                </a:solidFill>
                <a:latin typeface="+mn-lt"/>
                <a:cs typeface="+mn-cs"/>
              </a:rPr>
              <a:t>Ronald P. Eberhart 2009 - 2010</a:t>
            </a:r>
            <a:endParaRPr lang="en-US" sz="2000" b="1" dirty="0">
              <a:solidFill>
                <a:schemeClr val="accent1">
                  <a:lumMod val="75000"/>
                </a:schemeClr>
              </a:solidFill>
              <a:latin typeface="+mn-lt"/>
              <a:cs typeface="+mn-cs"/>
            </a:endParaRPr>
          </a:p>
        </p:txBody>
      </p:sp>
      <p:sp>
        <p:nvSpPr>
          <p:cNvPr id="13" name="Rectangle 12"/>
          <p:cNvSpPr/>
          <p:nvPr/>
        </p:nvSpPr>
        <p:spPr>
          <a:xfrm>
            <a:off x="1143000" y="4572000"/>
            <a:ext cx="2681288" cy="396875"/>
          </a:xfrm>
          <a:prstGeom prst="rect">
            <a:avLst/>
          </a:prstGeom>
        </p:spPr>
        <p:txBody>
          <a:bodyPr wrap="none">
            <a:spAutoFit/>
          </a:bodyPr>
          <a:lstStyle/>
          <a:p>
            <a:r>
              <a:rPr lang="en-US" sz="2000" b="1">
                <a:solidFill>
                  <a:srgbClr val="C87D0E"/>
                </a:solidFill>
                <a:latin typeface="Franklin Gothic Book" pitchFamily="34" charset="0"/>
              </a:rPr>
              <a:t>Jeff Olson 2013 - 2014</a:t>
            </a:r>
            <a:endParaRPr lang="en-US" sz="2000">
              <a:solidFill>
                <a:srgbClr val="C87D0E"/>
              </a:solidFill>
              <a:latin typeface="Franklin Gothic Book" pitchFamily="34" charset="0"/>
            </a:endParaRPr>
          </a:p>
        </p:txBody>
      </p:sp>
      <p:sp>
        <p:nvSpPr>
          <p:cNvPr id="15" name="TextBox 14"/>
          <p:cNvSpPr txBox="1"/>
          <p:nvPr/>
        </p:nvSpPr>
        <p:spPr>
          <a:xfrm>
            <a:off x="3124200" y="5257800"/>
            <a:ext cx="3124200" cy="708025"/>
          </a:xfrm>
          <a:prstGeom prst="rect">
            <a:avLst/>
          </a:prstGeom>
          <a:noFill/>
        </p:spPr>
        <p:txBody>
          <a:bodyPr>
            <a:spAutoFit/>
          </a:bodyPr>
          <a:lstStyle/>
          <a:p>
            <a:pPr fontAlgn="auto">
              <a:spcBef>
                <a:spcPts val="0"/>
              </a:spcBef>
              <a:spcAft>
                <a:spcPts val="0"/>
              </a:spcAft>
              <a:defRPr/>
            </a:pPr>
            <a:r>
              <a:rPr lang="en-US" sz="2000" b="1" dirty="0">
                <a:solidFill>
                  <a:schemeClr val="accent1">
                    <a:lumMod val="75000"/>
                  </a:schemeClr>
                </a:solidFill>
                <a:latin typeface="+mn-lt"/>
                <a:cs typeface="+mn-cs"/>
              </a:rPr>
              <a:t>John Perkins 2016 – 2017</a:t>
            </a:r>
          </a:p>
          <a:p>
            <a:pPr algn="ctr" fontAlgn="auto">
              <a:spcBef>
                <a:spcPts val="0"/>
              </a:spcBef>
              <a:spcAft>
                <a:spcPts val="0"/>
              </a:spcAft>
              <a:defRPr/>
            </a:pPr>
            <a:r>
              <a:rPr lang="en-US" sz="2000" b="1" dirty="0">
                <a:solidFill>
                  <a:schemeClr val="accent1">
                    <a:lumMod val="75000"/>
                  </a:schemeClr>
                </a:solidFill>
                <a:latin typeface="+mn-lt"/>
                <a:cs typeface="+mn-cs"/>
              </a:rPr>
              <a:t>Current President</a:t>
            </a:r>
            <a:endParaRPr lang="en-US" sz="2000" b="1" dirty="0">
              <a:solidFill>
                <a:schemeClr val="accent1">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5600" y="5410200"/>
            <a:ext cx="3451225" cy="369888"/>
          </a:xfrm>
          <a:prstGeom prst="rect">
            <a:avLst/>
          </a:prstGeom>
        </p:spPr>
        <p:txBody>
          <a:bodyPr wrap="none">
            <a:spAutoFit/>
          </a:bodyPr>
          <a:lstStyle/>
          <a:p>
            <a:pPr fontAlgn="auto">
              <a:spcBef>
                <a:spcPts val="0"/>
              </a:spcBef>
              <a:spcAft>
                <a:spcPts val="0"/>
              </a:spcAft>
              <a:defRPr/>
            </a:pPr>
            <a:r>
              <a:rPr lang="nb-NO" b="1" dirty="0">
                <a:solidFill>
                  <a:schemeClr val="accent1">
                    <a:lumMod val="75000"/>
                  </a:schemeClr>
                </a:solidFill>
                <a:latin typeface="+mn-lt"/>
                <a:cs typeface="+mn-cs"/>
              </a:rPr>
              <a:t>2006-09 Gary A. Burk, Evansville </a:t>
            </a:r>
            <a:endParaRPr lang="en-US" b="1" dirty="0">
              <a:solidFill>
                <a:schemeClr val="accent1">
                  <a:lumMod val="75000"/>
                </a:schemeClr>
              </a:solidFill>
              <a:latin typeface="+mn-lt"/>
              <a:cs typeface="+mn-cs"/>
            </a:endParaRPr>
          </a:p>
        </p:txBody>
      </p:sp>
      <p:sp>
        <p:nvSpPr>
          <p:cNvPr id="3" name="Rectangle 2"/>
          <p:cNvSpPr/>
          <p:nvPr/>
        </p:nvSpPr>
        <p:spPr>
          <a:xfrm>
            <a:off x="4419600" y="3048000"/>
            <a:ext cx="4572000" cy="923925"/>
          </a:xfrm>
          <a:prstGeom prst="rect">
            <a:avLst/>
          </a:prstGeom>
        </p:spPr>
        <p:txBody>
          <a:bodyPr>
            <a:spAutoFit/>
          </a:bodyPr>
          <a:lstStyle/>
          <a:p>
            <a:pPr fontAlgn="auto">
              <a:spcBef>
                <a:spcPts val="0"/>
              </a:spcBef>
              <a:spcAft>
                <a:spcPts val="0"/>
              </a:spcAft>
              <a:defRPr/>
            </a:pPr>
            <a:r>
              <a:rPr lang="en-US" b="1" dirty="0">
                <a:solidFill>
                  <a:schemeClr val="accent1">
                    <a:lumMod val="75000"/>
                  </a:schemeClr>
                </a:solidFill>
                <a:latin typeface="+mn-lt"/>
                <a:cs typeface="+mn-cs"/>
              </a:rPr>
              <a:t/>
            </a:r>
            <a:br>
              <a:rPr lang="en-US" b="1" dirty="0">
                <a:solidFill>
                  <a:schemeClr val="accent1">
                    <a:lumMod val="75000"/>
                  </a:schemeClr>
                </a:solidFill>
                <a:latin typeface="+mn-lt"/>
                <a:cs typeface="+mn-cs"/>
              </a:rPr>
            </a:br>
            <a:r>
              <a:rPr lang="en-US" b="1" dirty="0">
                <a:solidFill>
                  <a:schemeClr val="accent1">
                    <a:lumMod val="75000"/>
                  </a:schemeClr>
                </a:solidFill>
                <a:latin typeface="+mn-lt"/>
                <a:cs typeface="+mn-cs"/>
              </a:rPr>
              <a:t>1959-1960 *Gordon "Bish" S. Thompson, Evansville </a:t>
            </a:r>
          </a:p>
        </p:txBody>
      </p:sp>
      <p:sp>
        <p:nvSpPr>
          <p:cNvPr id="4" name="Rectangle 3"/>
          <p:cNvSpPr/>
          <p:nvPr/>
        </p:nvSpPr>
        <p:spPr>
          <a:xfrm>
            <a:off x="762000" y="2743200"/>
            <a:ext cx="4375150" cy="369888"/>
          </a:xfrm>
          <a:prstGeom prst="rect">
            <a:avLst/>
          </a:prstGeom>
        </p:spPr>
        <p:txBody>
          <a:bodyPr wrap="none">
            <a:spAutoFit/>
          </a:bodyPr>
          <a:lstStyle/>
          <a:p>
            <a:pPr fontAlgn="auto">
              <a:spcBef>
                <a:spcPts val="0"/>
              </a:spcBef>
              <a:spcAft>
                <a:spcPts val="0"/>
              </a:spcAft>
              <a:defRPr/>
            </a:pPr>
            <a:r>
              <a:rPr lang="en-US" b="1" dirty="0">
                <a:solidFill>
                  <a:schemeClr val="accent1">
                    <a:lumMod val="75000"/>
                  </a:schemeClr>
                </a:solidFill>
                <a:latin typeface="+mn-lt"/>
                <a:cs typeface="+mn-cs"/>
              </a:rPr>
              <a:t>1955-1956 *William E. Laswell, Evansville </a:t>
            </a:r>
          </a:p>
        </p:txBody>
      </p:sp>
      <p:sp>
        <p:nvSpPr>
          <p:cNvPr id="5" name="Rectangle 4"/>
          <p:cNvSpPr/>
          <p:nvPr/>
        </p:nvSpPr>
        <p:spPr>
          <a:xfrm>
            <a:off x="762000" y="1600200"/>
            <a:ext cx="4572000" cy="646113"/>
          </a:xfrm>
          <a:prstGeom prst="rect">
            <a:avLst/>
          </a:prstGeom>
        </p:spPr>
        <p:txBody>
          <a:bodyPr>
            <a:spAutoFit/>
          </a:bodyPr>
          <a:lstStyle/>
          <a:p>
            <a:pPr fontAlgn="auto">
              <a:spcBef>
                <a:spcPts val="0"/>
              </a:spcBef>
              <a:spcAft>
                <a:spcPts val="0"/>
              </a:spcAft>
              <a:defRPr/>
            </a:pPr>
            <a:r>
              <a:rPr lang="nb-NO" b="1" dirty="0">
                <a:solidFill>
                  <a:schemeClr val="accent1">
                    <a:lumMod val="75000"/>
                  </a:schemeClr>
                </a:solidFill>
                <a:latin typeface="+mn-lt"/>
                <a:cs typeface="+mn-cs"/>
              </a:rPr>
              <a:t/>
            </a:r>
            <a:br>
              <a:rPr lang="nb-NO" b="1" dirty="0">
                <a:solidFill>
                  <a:schemeClr val="accent1">
                    <a:lumMod val="75000"/>
                  </a:schemeClr>
                </a:solidFill>
                <a:latin typeface="+mn-lt"/>
                <a:cs typeface="+mn-cs"/>
              </a:rPr>
            </a:br>
            <a:r>
              <a:rPr lang="nb-NO" b="1" dirty="0">
                <a:solidFill>
                  <a:schemeClr val="accent1">
                    <a:lumMod val="75000"/>
                  </a:schemeClr>
                </a:solidFill>
                <a:latin typeface="+mn-lt"/>
                <a:cs typeface="+mn-cs"/>
              </a:rPr>
              <a:t>1947-1948 *Olive C. Reeves, Evansville </a:t>
            </a:r>
            <a:endParaRPr lang="en-US" b="1" dirty="0">
              <a:solidFill>
                <a:schemeClr val="accent1">
                  <a:lumMod val="75000"/>
                </a:schemeClr>
              </a:solidFill>
              <a:latin typeface="+mn-lt"/>
              <a:cs typeface="+mn-cs"/>
            </a:endParaRPr>
          </a:p>
        </p:txBody>
      </p:sp>
      <p:sp>
        <p:nvSpPr>
          <p:cNvPr id="6" name="Rectangle 5"/>
          <p:cNvSpPr/>
          <p:nvPr/>
        </p:nvSpPr>
        <p:spPr>
          <a:xfrm>
            <a:off x="4876800" y="2286000"/>
            <a:ext cx="3902075" cy="369888"/>
          </a:xfrm>
          <a:prstGeom prst="rect">
            <a:avLst/>
          </a:prstGeom>
        </p:spPr>
        <p:txBody>
          <a:bodyPr wrap="none">
            <a:spAutoFit/>
          </a:bodyPr>
          <a:lstStyle/>
          <a:p>
            <a:pPr fontAlgn="auto">
              <a:spcBef>
                <a:spcPts val="0"/>
              </a:spcBef>
              <a:spcAft>
                <a:spcPts val="0"/>
              </a:spcAft>
              <a:defRPr/>
            </a:pPr>
            <a:r>
              <a:rPr lang="nb-NO" b="1" dirty="0">
                <a:solidFill>
                  <a:schemeClr val="accent1">
                    <a:lumMod val="75000"/>
                  </a:schemeClr>
                </a:solidFill>
                <a:latin typeface="+mn-lt"/>
                <a:cs typeface="+mn-cs"/>
              </a:rPr>
              <a:t>1949-1950 </a:t>
            </a:r>
            <a:r>
              <a:rPr lang="nb-NO" b="1" dirty="0">
                <a:solidFill>
                  <a:schemeClr val="accent1">
                    <a:lumMod val="75000"/>
                  </a:schemeClr>
                </a:solidFill>
                <a:latin typeface="+mn-lt"/>
                <a:cs typeface="+mn-cs"/>
              </a:rPr>
              <a:t>*Paul E. Miller, Evansville </a:t>
            </a:r>
            <a:endParaRPr lang="en-US" b="1" dirty="0">
              <a:solidFill>
                <a:schemeClr val="accent1">
                  <a:lumMod val="75000"/>
                </a:schemeClr>
              </a:solidFill>
              <a:latin typeface="+mn-lt"/>
              <a:cs typeface="+mn-cs"/>
            </a:endParaRPr>
          </a:p>
        </p:txBody>
      </p:sp>
      <p:sp>
        <p:nvSpPr>
          <p:cNvPr id="7" name="Rectangle 6"/>
          <p:cNvSpPr/>
          <p:nvPr/>
        </p:nvSpPr>
        <p:spPr>
          <a:xfrm>
            <a:off x="762000" y="3429000"/>
            <a:ext cx="4572000" cy="923925"/>
          </a:xfrm>
          <a:prstGeom prst="rect">
            <a:avLst/>
          </a:prstGeom>
        </p:spPr>
        <p:txBody>
          <a:bodyPr>
            <a:spAutoFit/>
          </a:bodyPr>
          <a:lstStyle/>
          <a:p>
            <a:pPr fontAlgn="auto">
              <a:spcBef>
                <a:spcPts val="0"/>
              </a:spcBef>
              <a:spcAft>
                <a:spcPts val="0"/>
              </a:spcAft>
              <a:defRPr/>
            </a:pPr>
            <a:r>
              <a:rPr lang="en-US" b="1" dirty="0">
                <a:solidFill>
                  <a:schemeClr val="accent1">
                    <a:lumMod val="75000"/>
                  </a:schemeClr>
                </a:solidFill>
                <a:latin typeface="+mn-lt"/>
                <a:cs typeface="+mn-cs"/>
              </a:rPr>
              <a:t/>
            </a:r>
            <a:br>
              <a:rPr lang="en-US" b="1" dirty="0">
                <a:solidFill>
                  <a:schemeClr val="accent1">
                    <a:lumMod val="75000"/>
                  </a:schemeClr>
                </a:solidFill>
                <a:latin typeface="+mn-lt"/>
                <a:cs typeface="+mn-cs"/>
              </a:rPr>
            </a:br>
            <a:r>
              <a:rPr lang="en-US" b="1" dirty="0">
                <a:solidFill>
                  <a:schemeClr val="accent1">
                    <a:lumMod val="75000"/>
                  </a:schemeClr>
                </a:solidFill>
                <a:latin typeface="+mn-lt"/>
                <a:cs typeface="+mn-cs"/>
              </a:rPr>
              <a:t>1975-1976 </a:t>
            </a:r>
            <a:br>
              <a:rPr lang="en-US" b="1" dirty="0">
                <a:solidFill>
                  <a:schemeClr val="accent1">
                    <a:lumMod val="75000"/>
                  </a:schemeClr>
                </a:solidFill>
                <a:latin typeface="+mn-lt"/>
                <a:cs typeface="+mn-cs"/>
              </a:rPr>
            </a:br>
            <a:r>
              <a:rPr lang="en-US" b="1" dirty="0">
                <a:solidFill>
                  <a:schemeClr val="accent1">
                    <a:lumMod val="75000"/>
                  </a:schemeClr>
                </a:solidFill>
                <a:latin typeface="+mn-lt"/>
                <a:cs typeface="+mn-cs"/>
              </a:rPr>
              <a:t>*Daniel M. Kissel, Evansville Downtown </a:t>
            </a:r>
          </a:p>
        </p:txBody>
      </p:sp>
      <p:sp>
        <p:nvSpPr>
          <p:cNvPr id="8" name="TextBox 7"/>
          <p:cNvSpPr txBox="1"/>
          <p:nvPr/>
        </p:nvSpPr>
        <p:spPr>
          <a:xfrm>
            <a:off x="838200" y="533400"/>
            <a:ext cx="7239000" cy="461963"/>
          </a:xfrm>
          <a:prstGeom prst="rect">
            <a:avLst/>
          </a:prstGeom>
          <a:noFill/>
        </p:spPr>
        <p:txBody>
          <a:bodyPr>
            <a:spAutoFit/>
          </a:bodyPr>
          <a:lstStyle/>
          <a:p>
            <a:pPr algn="ctr" fontAlgn="auto">
              <a:spcBef>
                <a:spcPts val="0"/>
              </a:spcBef>
              <a:spcAft>
                <a:spcPts val="0"/>
              </a:spcAft>
              <a:defRPr/>
            </a:pPr>
            <a:r>
              <a:rPr lang="en-US" sz="2400" b="1" dirty="0">
                <a:solidFill>
                  <a:schemeClr val="accent1">
                    <a:lumMod val="75000"/>
                  </a:schemeClr>
                </a:solidFill>
                <a:latin typeface="Burlesque" pitchFamily="2" charset="0"/>
                <a:cs typeface="+mn-cs"/>
              </a:rPr>
              <a:t>DISTRICT OFFICERS FROM EVANSVILLE</a:t>
            </a:r>
          </a:p>
        </p:txBody>
      </p:sp>
      <p:sp>
        <p:nvSpPr>
          <p:cNvPr id="9" name="TextBox 8"/>
          <p:cNvSpPr txBox="1"/>
          <p:nvPr/>
        </p:nvSpPr>
        <p:spPr>
          <a:xfrm>
            <a:off x="990600" y="990600"/>
            <a:ext cx="7239000" cy="584200"/>
          </a:xfrm>
          <a:prstGeom prst="rect">
            <a:avLst/>
          </a:prstGeom>
          <a:noFill/>
        </p:spPr>
        <p:txBody>
          <a:bodyPr>
            <a:spAutoFit/>
          </a:bodyPr>
          <a:lstStyle/>
          <a:p>
            <a:pPr algn="ctr" fontAlgn="auto">
              <a:spcBef>
                <a:spcPts val="0"/>
              </a:spcBef>
              <a:spcAft>
                <a:spcPts val="0"/>
              </a:spcAft>
              <a:defRPr/>
            </a:pPr>
            <a:r>
              <a:rPr lang="en-US" sz="3200" b="1" u="sng" dirty="0">
                <a:solidFill>
                  <a:schemeClr val="accent1">
                    <a:lumMod val="75000"/>
                  </a:schemeClr>
                </a:solidFill>
                <a:latin typeface="+mn-lt"/>
                <a:cs typeface="+mn-cs"/>
              </a:rPr>
              <a:t>Past Governors</a:t>
            </a:r>
          </a:p>
        </p:txBody>
      </p:sp>
      <p:sp>
        <p:nvSpPr>
          <p:cNvPr id="10" name="TextBox 9"/>
          <p:cNvSpPr txBox="1"/>
          <p:nvPr/>
        </p:nvSpPr>
        <p:spPr>
          <a:xfrm>
            <a:off x="838200" y="4648200"/>
            <a:ext cx="7239000" cy="584200"/>
          </a:xfrm>
          <a:prstGeom prst="rect">
            <a:avLst/>
          </a:prstGeom>
          <a:noFill/>
        </p:spPr>
        <p:txBody>
          <a:bodyPr>
            <a:spAutoFit/>
          </a:bodyPr>
          <a:lstStyle/>
          <a:p>
            <a:pPr algn="ctr" fontAlgn="auto">
              <a:spcBef>
                <a:spcPts val="0"/>
              </a:spcBef>
              <a:spcAft>
                <a:spcPts val="0"/>
              </a:spcAft>
              <a:defRPr/>
            </a:pPr>
            <a:r>
              <a:rPr lang="en-US" sz="3200" b="1" u="sng" dirty="0">
                <a:solidFill>
                  <a:schemeClr val="accent1">
                    <a:lumMod val="75000"/>
                  </a:schemeClr>
                </a:solidFill>
                <a:latin typeface="+mn-lt"/>
                <a:cs typeface="+mn-cs"/>
              </a:rPr>
              <a:t>Past District Secretary Treasurers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24200" y="2286000"/>
            <a:ext cx="3810000" cy="4032250"/>
          </a:xfrm>
          <a:prstGeom prst="rect">
            <a:avLst/>
          </a:prstGeom>
        </p:spPr>
        <p:txBody>
          <a:bodyPr>
            <a:spAutoFit/>
          </a:bodyPr>
          <a:lstStyle/>
          <a:p>
            <a:pPr fontAlgn="auto">
              <a:spcBef>
                <a:spcPts val="0"/>
              </a:spcBef>
              <a:spcAft>
                <a:spcPts val="0"/>
              </a:spcAft>
              <a:defRPr/>
            </a:pPr>
            <a:r>
              <a:rPr lang="nb-NO" sz="2000" b="1" dirty="0">
                <a:solidFill>
                  <a:schemeClr val="accent1">
                    <a:lumMod val="75000"/>
                  </a:schemeClr>
                </a:solidFill>
                <a:latin typeface="+mn-lt"/>
                <a:cs typeface="+mn-cs"/>
              </a:rPr>
              <a:t>Gary Burk</a:t>
            </a:r>
            <a:r>
              <a:rPr lang="nb-NO" sz="2000" b="1" dirty="0">
                <a:solidFill>
                  <a:schemeClr val="accent1">
                    <a:lumMod val="75000"/>
                  </a:schemeClr>
                </a:solidFill>
                <a:latin typeface="+mn-lt"/>
                <a:cs typeface="+mn-cs"/>
              </a:rPr>
              <a:t/>
            </a:r>
            <a:br>
              <a:rPr lang="nb-NO" sz="2000" b="1" dirty="0">
                <a:solidFill>
                  <a:schemeClr val="accent1">
                    <a:lumMod val="75000"/>
                  </a:schemeClr>
                </a:solidFill>
                <a:latin typeface="+mn-lt"/>
                <a:cs typeface="+mn-cs"/>
              </a:rPr>
            </a:br>
            <a:r>
              <a:rPr lang="nb-NO" sz="2000" b="1" dirty="0">
                <a:solidFill>
                  <a:schemeClr val="accent1">
                    <a:lumMod val="75000"/>
                  </a:schemeClr>
                </a:solidFill>
                <a:latin typeface="+mn-lt"/>
                <a:cs typeface="+mn-cs"/>
              </a:rPr>
              <a:t>Ron Eberhart </a:t>
            </a:r>
          </a:p>
          <a:p>
            <a:pPr fontAlgn="auto">
              <a:spcBef>
                <a:spcPts val="0"/>
              </a:spcBef>
              <a:spcAft>
                <a:spcPts val="0"/>
              </a:spcAft>
              <a:defRPr/>
            </a:pPr>
            <a:r>
              <a:rPr lang="nb-NO" sz="2000" b="1" dirty="0">
                <a:solidFill>
                  <a:schemeClr val="accent1">
                    <a:lumMod val="75000"/>
                  </a:schemeClr>
                </a:solidFill>
                <a:latin typeface="+mn-lt"/>
                <a:cs typeface="+mn-cs"/>
              </a:rPr>
              <a:t>Ken Dennis</a:t>
            </a:r>
          </a:p>
          <a:p>
            <a:pPr fontAlgn="auto">
              <a:spcBef>
                <a:spcPts val="0"/>
              </a:spcBef>
              <a:spcAft>
                <a:spcPts val="0"/>
              </a:spcAft>
              <a:defRPr/>
            </a:pPr>
            <a:r>
              <a:rPr lang="nb-NO" sz="2000" b="1" dirty="0">
                <a:solidFill>
                  <a:schemeClr val="accent1">
                    <a:lumMod val="75000"/>
                  </a:schemeClr>
                </a:solidFill>
                <a:latin typeface="+mn-lt"/>
                <a:cs typeface="+mn-cs"/>
              </a:rPr>
              <a:t>Tim Deisher</a:t>
            </a:r>
          </a:p>
          <a:p>
            <a:pPr fontAlgn="auto">
              <a:spcBef>
                <a:spcPts val="0"/>
              </a:spcBef>
              <a:spcAft>
                <a:spcPts val="0"/>
              </a:spcAft>
              <a:defRPr/>
            </a:pPr>
            <a:r>
              <a:rPr lang="nb-NO" sz="2000" b="1" dirty="0">
                <a:solidFill>
                  <a:schemeClr val="accent1">
                    <a:lumMod val="75000"/>
                  </a:schemeClr>
                </a:solidFill>
                <a:latin typeface="+mn-lt"/>
                <a:cs typeface="+mn-cs"/>
              </a:rPr>
              <a:t>Don Julian</a:t>
            </a:r>
          </a:p>
          <a:p>
            <a:pPr fontAlgn="auto">
              <a:spcBef>
                <a:spcPts val="0"/>
              </a:spcBef>
              <a:spcAft>
                <a:spcPts val="0"/>
              </a:spcAft>
              <a:defRPr/>
            </a:pPr>
            <a:r>
              <a:rPr lang="nb-NO" sz="2000" b="1" dirty="0">
                <a:solidFill>
                  <a:schemeClr val="accent1">
                    <a:lumMod val="75000"/>
                  </a:schemeClr>
                </a:solidFill>
                <a:latin typeface="+mn-lt"/>
                <a:cs typeface="+mn-cs"/>
              </a:rPr>
              <a:t>Dan Kissel</a:t>
            </a:r>
          </a:p>
          <a:p>
            <a:pPr fontAlgn="auto">
              <a:spcBef>
                <a:spcPts val="0"/>
              </a:spcBef>
              <a:spcAft>
                <a:spcPts val="0"/>
              </a:spcAft>
              <a:defRPr/>
            </a:pPr>
            <a:r>
              <a:rPr lang="nb-NO" sz="2000" b="1" dirty="0">
                <a:solidFill>
                  <a:schemeClr val="accent1">
                    <a:lumMod val="75000"/>
                  </a:schemeClr>
                </a:solidFill>
                <a:latin typeface="+mn-lt"/>
                <a:cs typeface="+mn-cs"/>
              </a:rPr>
              <a:t>William Laswell</a:t>
            </a:r>
          </a:p>
          <a:p>
            <a:pPr fontAlgn="auto">
              <a:spcBef>
                <a:spcPts val="0"/>
              </a:spcBef>
              <a:spcAft>
                <a:spcPts val="0"/>
              </a:spcAft>
              <a:defRPr/>
            </a:pPr>
            <a:r>
              <a:rPr lang="nb-NO" sz="2000" b="1" dirty="0">
                <a:solidFill>
                  <a:schemeClr val="accent1">
                    <a:lumMod val="75000"/>
                  </a:schemeClr>
                </a:solidFill>
                <a:latin typeface="+mn-lt"/>
                <a:cs typeface="+mn-cs"/>
              </a:rPr>
              <a:t>Paul E. Miller</a:t>
            </a:r>
          </a:p>
          <a:p>
            <a:pPr fontAlgn="auto">
              <a:spcBef>
                <a:spcPts val="0"/>
              </a:spcBef>
              <a:spcAft>
                <a:spcPts val="0"/>
              </a:spcAft>
              <a:defRPr/>
            </a:pPr>
            <a:r>
              <a:rPr lang="nb-NO" sz="2000" b="1" dirty="0">
                <a:solidFill>
                  <a:schemeClr val="accent1">
                    <a:lumMod val="75000"/>
                  </a:schemeClr>
                </a:solidFill>
                <a:latin typeface="+mn-lt"/>
                <a:cs typeface="+mn-cs"/>
              </a:rPr>
              <a:t>Ollie Reeves</a:t>
            </a:r>
          </a:p>
          <a:p>
            <a:pPr fontAlgn="auto">
              <a:spcBef>
                <a:spcPts val="0"/>
              </a:spcBef>
              <a:spcAft>
                <a:spcPts val="0"/>
              </a:spcAft>
              <a:defRPr/>
            </a:pPr>
            <a:r>
              <a:rPr lang="nb-NO" sz="2000" b="1" dirty="0">
                <a:solidFill>
                  <a:schemeClr val="accent1">
                    <a:lumMod val="75000"/>
                  </a:schemeClr>
                </a:solidFill>
                <a:latin typeface="+mn-lt"/>
                <a:cs typeface="+mn-cs"/>
              </a:rPr>
              <a:t>Betty Strickland</a:t>
            </a:r>
          </a:p>
          <a:p>
            <a:pPr fontAlgn="auto">
              <a:spcBef>
                <a:spcPts val="0"/>
              </a:spcBef>
              <a:spcAft>
                <a:spcPts val="0"/>
              </a:spcAft>
              <a:defRPr/>
            </a:pPr>
            <a:r>
              <a:rPr lang="nb-NO" sz="2000" b="1" dirty="0">
                <a:solidFill>
                  <a:schemeClr val="accent1">
                    <a:lumMod val="75000"/>
                  </a:schemeClr>
                </a:solidFill>
                <a:latin typeface="+mn-lt"/>
                <a:cs typeface="+mn-cs"/>
              </a:rPr>
              <a:t>Gordon ”Bish” Thompson</a:t>
            </a:r>
          </a:p>
          <a:p>
            <a:pPr fontAlgn="auto">
              <a:spcBef>
                <a:spcPts val="0"/>
              </a:spcBef>
              <a:spcAft>
                <a:spcPts val="0"/>
              </a:spcAft>
              <a:defRPr/>
            </a:pPr>
            <a:endParaRPr lang="nb-NO" b="1" dirty="0">
              <a:solidFill>
                <a:schemeClr val="accent1">
                  <a:lumMod val="75000"/>
                </a:schemeClr>
              </a:solidFill>
              <a:latin typeface="+mn-lt"/>
              <a:cs typeface="+mn-cs"/>
            </a:endParaRPr>
          </a:p>
          <a:p>
            <a:pPr fontAlgn="auto">
              <a:spcBef>
                <a:spcPts val="0"/>
              </a:spcBef>
              <a:spcAft>
                <a:spcPts val="0"/>
              </a:spcAft>
              <a:defRPr/>
            </a:pPr>
            <a:endParaRPr lang="en-US" b="1" dirty="0">
              <a:solidFill>
                <a:schemeClr val="accent1">
                  <a:lumMod val="75000"/>
                </a:schemeClr>
              </a:solidFill>
              <a:latin typeface="+mn-lt"/>
              <a:cs typeface="+mn-cs"/>
            </a:endParaRPr>
          </a:p>
        </p:txBody>
      </p:sp>
      <p:sp>
        <p:nvSpPr>
          <p:cNvPr id="8" name="TextBox 7"/>
          <p:cNvSpPr txBox="1"/>
          <p:nvPr/>
        </p:nvSpPr>
        <p:spPr>
          <a:xfrm>
            <a:off x="304800" y="533400"/>
            <a:ext cx="8534400" cy="731838"/>
          </a:xfrm>
          <a:prstGeom prst="rect">
            <a:avLst/>
          </a:prstGeom>
          <a:noFill/>
        </p:spPr>
        <p:txBody>
          <a:bodyPr>
            <a:spAutoFit/>
          </a:bodyPr>
          <a:lstStyle/>
          <a:p>
            <a:pPr algn="ctr"/>
            <a:r>
              <a:rPr lang="en-US" sz="2400" b="1">
                <a:solidFill>
                  <a:srgbClr val="C87D0E"/>
                </a:solidFill>
                <a:latin typeface="Burlesque" pitchFamily="2" charset="0"/>
              </a:rPr>
              <a:t>DISTRICT OFFICERS FROM EVANSVILLE  -  </a:t>
            </a:r>
          </a:p>
          <a:p>
            <a:pPr algn="r"/>
            <a:r>
              <a:rPr lang="en-US" i="1">
                <a:solidFill>
                  <a:srgbClr val="C87D0E"/>
                </a:solidFill>
                <a:latin typeface="Burlesque" pitchFamily="2" charset="0"/>
              </a:rPr>
              <a:t>Continued</a:t>
            </a:r>
          </a:p>
        </p:txBody>
      </p:sp>
      <p:sp>
        <p:nvSpPr>
          <p:cNvPr id="9" name="TextBox 8"/>
          <p:cNvSpPr txBox="1"/>
          <p:nvPr/>
        </p:nvSpPr>
        <p:spPr>
          <a:xfrm>
            <a:off x="1066800" y="1219200"/>
            <a:ext cx="7239000" cy="854075"/>
          </a:xfrm>
          <a:prstGeom prst="rect">
            <a:avLst/>
          </a:prstGeom>
          <a:noFill/>
        </p:spPr>
        <p:txBody>
          <a:bodyPr>
            <a:spAutoFit/>
          </a:bodyPr>
          <a:lstStyle/>
          <a:p>
            <a:pPr algn="ctr"/>
            <a:r>
              <a:rPr lang="en-US" sz="3200" b="1" u="sng">
                <a:solidFill>
                  <a:srgbClr val="C87D0E"/>
                </a:solidFill>
                <a:latin typeface="Franklin Gothic Book" pitchFamily="34" charset="0"/>
              </a:rPr>
              <a:t>Past Lieutenant Governors</a:t>
            </a:r>
          </a:p>
          <a:p>
            <a:pPr algn="ctr"/>
            <a:r>
              <a:rPr lang="en-US" b="1">
                <a:solidFill>
                  <a:srgbClr val="C87D0E"/>
                </a:solidFill>
                <a:latin typeface="Franklin Gothic Book" pitchFamily="34" charset="0"/>
              </a:rPr>
              <a:t>In Alphabetical Order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900" name="Group 156"/>
          <p:cNvGraphicFramePr>
            <a:graphicFrameLocks noGrp="1"/>
          </p:cNvGraphicFramePr>
          <p:nvPr/>
        </p:nvGraphicFramePr>
        <p:xfrm>
          <a:off x="457200" y="457200"/>
          <a:ext cx="8229600" cy="6088063"/>
        </p:xfrm>
        <a:graphic>
          <a:graphicData uri="http://schemas.openxmlformats.org/drawingml/2006/table">
            <a:tbl>
              <a:tblPr/>
              <a:tblGrid>
                <a:gridCol w="990600"/>
                <a:gridCol w="809625"/>
                <a:gridCol w="639763"/>
                <a:gridCol w="757237"/>
                <a:gridCol w="768350"/>
                <a:gridCol w="785813"/>
                <a:gridCol w="874712"/>
                <a:gridCol w="884238"/>
                <a:gridCol w="893762"/>
                <a:gridCol w="825500"/>
              </a:tblGrid>
              <a:tr h="346075">
                <a:tc gridSpan="10">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rgbClr val="85540A"/>
                          </a:solidFill>
                          <a:effectLst/>
                          <a:latin typeface="Cambria" pitchFamily="18" charset="0"/>
                          <a:cs typeface="Arial" charset="0"/>
                        </a:rPr>
                        <a:t>NATIONAL HIGHLIGHTS</a:t>
                      </a:r>
                    </a:p>
                  </a:txBody>
                  <a:tcPr marL="4777" marR="4777" marT="4777" marB="0" anchor="ctr"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4488">
                <a:tc gridSpan="10">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rgbClr val="85540A"/>
                          </a:solidFill>
                          <a:effectLst/>
                          <a:latin typeface="Cambria" pitchFamily="18" charset="0"/>
                          <a:cs typeface="Arial" charset="0"/>
                        </a:rPr>
                        <a:t>DURING OUR CLUBS HISTORY</a:t>
                      </a:r>
                    </a:p>
                  </a:txBody>
                  <a:tcPr marL="4777" marR="4777" marT="4777" marB="0" anchor="ctr"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5750">
                <a:tc gridSpan="10">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900" b="1" i="1" u="none" strike="noStrike" cap="none" normalizeH="0" baseline="0" smtClean="0">
                          <a:ln>
                            <a:noFill/>
                          </a:ln>
                          <a:solidFill>
                            <a:srgbClr val="85540A"/>
                          </a:solidFill>
                          <a:effectLst/>
                          <a:latin typeface="Calibri" pitchFamily="34" charset="0"/>
                          <a:cs typeface="Arial" charset="0"/>
                        </a:rPr>
                        <a:t>Pages of Time   -   A Nostalgia News Report   -   Selected Years in Review</a:t>
                      </a:r>
                    </a:p>
                  </a:txBody>
                  <a:tcPr marL="4777" marR="4777" marT="477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654050">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000000"/>
                          </a:solidFill>
                          <a:effectLst/>
                          <a:latin typeface="Calibri" pitchFamily="34" charset="0"/>
                          <a:cs typeface="Arial" charset="0"/>
                        </a:rPr>
                        <a:t> </a:t>
                      </a:r>
                    </a:p>
                  </a:txBody>
                  <a:tcPr marL="4777" marR="4777" marT="4777" marB="0" anchor="ctr"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1921 Prices</a:t>
                      </a:r>
                    </a:p>
                  </a:txBody>
                  <a:tcPr marL="4777" marR="4777" marT="477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1931 Prices</a:t>
                      </a:r>
                    </a:p>
                  </a:txBody>
                  <a:tcPr marL="4777" marR="4777" marT="477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1941 Prices</a:t>
                      </a:r>
                    </a:p>
                  </a:txBody>
                  <a:tcPr marL="4777" marR="4777" marT="477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1951 Prices</a:t>
                      </a:r>
                    </a:p>
                  </a:txBody>
                  <a:tcPr marL="4777" marR="4777" marT="477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1961 Prices</a:t>
                      </a:r>
                    </a:p>
                  </a:txBody>
                  <a:tcPr marL="4777" marR="4777" marT="477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1971 Prices</a:t>
                      </a:r>
                    </a:p>
                  </a:txBody>
                  <a:tcPr marL="4777" marR="4777" marT="477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1981 Prices</a:t>
                      </a:r>
                    </a:p>
                  </a:txBody>
                  <a:tcPr marL="4777" marR="4777" marT="477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1991 Prices</a:t>
                      </a:r>
                    </a:p>
                  </a:txBody>
                  <a:tcPr marL="4777" marR="4777" marT="477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2011 Prices</a:t>
                      </a:r>
                    </a:p>
                  </a:txBody>
                  <a:tcPr marL="4777" marR="4777" marT="4777" marB="0" anchor="b" horzOverflow="overflow">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r>
              <a:tr h="56038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Average Income</a:t>
                      </a:r>
                    </a:p>
                  </a:txBody>
                  <a:tcPr marL="4777" marR="4777" marT="4777" marB="0" anchor="ctr"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$2,134.00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$1,858.00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$1,777.00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$3,515.00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$5,215.00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$10,622.00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$21,073.00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$29,943.00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$46,326.00</a:t>
                      </a:r>
                    </a:p>
                  </a:txBody>
                  <a:tcPr marL="4777" marR="4777" marT="477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84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New Car</a:t>
                      </a:r>
                    </a:p>
                  </a:txBody>
                  <a:tcPr marL="4777" marR="4777" marT="4777" marB="0" anchor="ctr"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$420.00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$640.00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$850.00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$1,520.00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$2,849.00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$3,560.00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$7,718.00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$16,850.00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$28,400.00</a:t>
                      </a:r>
                    </a:p>
                  </a:txBody>
                  <a:tcPr marL="4777" marR="4777" marT="477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686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New House</a:t>
                      </a:r>
                    </a:p>
                  </a:txBody>
                  <a:tcPr marL="4777" marR="4777" marT="4777" marB="0" anchor="ctr"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$7,019.00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$6,796.00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$4,075.00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$9,000.00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$12,550.00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$25,200.00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$78,220.00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$120,000.00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$185,475.00</a:t>
                      </a:r>
                    </a:p>
                  </a:txBody>
                  <a:tcPr marL="4777" marR="4777" marT="477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686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Loaf of Bread</a:t>
                      </a:r>
                    </a:p>
                  </a:txBody>
                  <a:tcPr marL="4777" marR="4777" marT="4777" marB="0" anchor="ctr"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$0.10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$0.08</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$0.08</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$0.16</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$0.21</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$0.25</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$0.53</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$0.72</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$2.79</a:t>
                      </a:r>
                    </a:p>
                  </a:txBody>
                  <a:tcPr marL="4777" marR="4777" marT="477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857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Gallon of Gas</a:t>
                      </a:r>
                    </a:p>
                  </a:txBody>
                  <a:tcPr marL="4777" marR="4777" marT="4777" marB="0" anchor="ctr"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$0.11</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$0.10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$0.12</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$0.19</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$0.27</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$0.40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$1.31</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$1.12</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$3.10</a:t>
                      </a:r>
                    </a:p>
                  </a:txBody>
                  <a:tcPr marL="4777" marR="4777" marT="477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84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Gallon of Milk</a:t>
                      </a:r>
                    </a:p>
                  </a:txBody>
                  <a:tcPr marL="4777" marR="4777" marT="4777" marB="0" anchor="ctr"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$0.58</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$0.50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$0.54</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$0.92</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$1.05</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$1.17</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$2.23</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$2.80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$3.50</a:t>
                      </a:r>
                    </a:p>
                  </a:txBody>
                  <a:tcPr marL="4777" marR="4777" marT="477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686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Gold Per Ounce</a:t>
                      </a:r>
                    </a:p>
                  </a:txBody>
                  <a:tcPr marL="4777" marR="4777" marT="4777" marB="0" anchor="ctr"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$20.67</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$20.67</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$35.00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$35.00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$35.00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$41.25</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$459.64</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$363.29</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$1,348.31</a:t>
                      </a:r>
                    </a:p>
                  </a:txBody>
                  <a:tcPr marL="4777" marR="4777" marT="477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6197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Silver Per Ounce</a:t>
                      </a:r>
                    </a:p>
                  </a:txBody>
                  <a:tcPr marL="4777" marR="4777" marT="4777" marB="0" anchor="ctr"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$1.09</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$0.38</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$0.71</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$0.90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$0.92</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$1.54</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$10.48</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$4.04</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$27.53</a:t>
                      </a:r>
                    </a:p>
                  </a:txBody>
                  <a:tcPr marL="4777" marR="4777" marT="477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6038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Dow Jones Average</a:t>
                      </a:r>
                    </a:p>
                  </a:txBody>
                  <a:tcPr marL="4777" marR="4777" marT="4777" marB="0" anchor="ctr"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$73.00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138.00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121.00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257.00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672.00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884.00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932.00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2,819.57</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11,872.00</a:t>
                      </a:r>
                    </a:p>
                  </a:txBody>
                  <a:tcPr marL="4777" marR="4777" marT="477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84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Minimum  Wage</a:t>
                      </a:r>
                    </a:p>
                  </a:txBody>
                  <a:tcPr marL="4777" marR="4777" marT="4777" marB="0" anchor="ctr"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NON</a:t>
                      </a:r>
                      <a:r>
                        <a:rPr kumimoji="0" lang="en-US" sz="900" b="1" i="0" u="none" strike="noStrike" cap="none" normalizeH="0" baseline="0" smtClean="0">
                          <a:ln>
                            <a:noFill/>
                          </a:ln>
                          <a:solidFill>
                            <a:srgbClr val="85540A"/>
                          </a:solidFill>
                          <a:effectLst/>
                          <a:latin typeface="Calibri" pitchFamily="34" charset="0"/>
                          <a:cs typeface="Arial" charset="0"/>
                        </a:rPr>
                        <a:t>E</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NONE</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NONE</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NONE</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$1.15</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$1.60</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$3.35</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$4.25</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$7.25</a:t>
                      </a:r>
                    </a:p>
                  </a:txBody>
                  <a:tcPr marL="4777" marR="4777" marT="477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686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Life Expectancy</a:t>
                      </a:r>
                    </a:p>
                  </a:txBody>
                  <a:tcPr marL="4777" marR="4777" marT="4777" marB="0" anchor="ctr"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5540A"/>
                          </a:solidFill>
                          <a:effectLst/>
                          <a:latin typeface="Calibri" pitchFamily="34" charset="0"/>
                          <a:cs typeface="Arial" charset="0"/>
                        </a:rPr>
                        <a:t>54.1</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59.7</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62.9</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68.2</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69.7</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71.1</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74.2</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75.5</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85540A"/>
                          </a:solidFill>
                          <a:effectLst/>
                          <a:latin typeface="Calibri" pitchFamily="34" charset="0"/>
                          <a:cs typeface="Arial" charset="0"/>
                        </a:rPr>
                        <a:t>77.5</a:t>
                      </a:r>
                    </a:p>
                  </a:txBody>
                  <a:tcPr marL="4777" marR="4777" marT="477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rgbClr val="000000"/>
                          </a:solidFill>
                          <a:effectLst/>
                          <a:latin typeface="Calibri" pitchFamily="34" charset="0"/>
                          <a:cs typeface="Arial" charset="0"/>
                        </a:rPr>
                        <a:t> </a:t>
                      </a:r>
                    </a:p>
                  </a:txBody>
                  <a:tcPr marL="4777" marR="4777" marT="4777" marB="0" anchor="ctr"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Calibri" pitchFamily="34" charset="0"/>
                          <a:cs typeface="Arial" charset="0"/>
                        </a:rPr>
                        <a:t> </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rgbClr val="85540A"/>
                          </a:solidFill>
                          <a:effectLst/>
                          <a:latin typeface="Calibri" pitchFamily="34" charset="0"/>
                          <a:cs typeface="Arial" charset="0"/>
                        </a:rPr>
                        <a:t> </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rgbClr val="85540A"/>
                          </a:solidFill>
                          <a:effectLst/>
                          <a:latin typeface="Calibri" pitchFamily="34" charset="0"/>
                          <a:cs typeface="Arial" charset="0"/>
                        </a:rPr>
                        <a:t> </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rgbClr val="85540A"/>
                          </a:solidFill>
                          <a:effectLst/>
                          <a:latin typeface="Calibri" pitchFamily="34" charset="0"/>
                          <a:cs typeface="Arial" charset="0"/>
                        </a:rPr>
                        <a:t> </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rgbClr val="85540A"/>
                          </a:solidFill>
                          <a:effectLst/>
                          <a:latin typeface="Calibri" pitchFamily="34" charset="0"/>
                          <a:cs typeface="Arial" charset="0"/>
                        </a:rPr>
                        <a:t> </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rgbClr val="85540A"/>
                          </a:solidFill>
                          <a:effectLst/>
                          <a:latin typeface="Calibri" pitchFamily="34" charset="0"/>
                          <a:cs typeface="Arial" charset="0"/>
                        </a:rPr>
                        <a:t> </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rgbClr val="85540A"/>
                          </a:solidFill>
                          <a:effectLst/>
                          <a:latin typeface="Calibri" pitchFamily="34" charset="0"/>
                          <a:cs typeface="Arial" charset="0"/>
                        </a:rPr>
                        <a:t> </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rgbClr val="85540A"/>
                          </a:solidFill>
                          <a:effectLst/>
                          <a:latin typeface="Calibri" pitchFamily="34" charset="0"/>
                          <a:cs typeface="Arial" charset="0"/>
                        </a:rPr>
                        <a:t> </a:t>
                      </a:r>
                    </a:p>
                  </a:txBody>
                  <a:tcPr marL="4777" marR="4777" marT="4777"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rgbClr val="85540A"/>
                          </a:solidFill>
                          <a:effectLst/>
                          <a:latin typeface="Calibri" pitchFamily="34" charset="0"/>
                          <a:cs typeface="Arial" charset="0"/>
                        </a:rPr>
                        <a:t> </a:t>
                      </a:r>
                    </a:p>
                  </a:txBody>
                  <a:tcPr marL="4777" marR="4777" marT="477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advTm="1778">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71600" y="533400"/>
            <a:ext cx="6553200" cy="461665"/>
          </a:xfrm>
          <a:prstGeom prst="rect">
            <a:avLst/>
          </a:prstGeom>
          <a:noFill/>
        </p:spPr>
        <p:txBody>
          <a:bodyPr>
            <a:spAutoFit/>
          </a:bodyPr>
          <a:lstStyle/>
          <a:p>
            <a:pPr algn="ctr" fontAlgn="auto">
              <a:spcBef>
                <a:spcPts val="0"/>
              </a:spcBef>
              <a:spcAft>
                <a:spcPts val="0"/>
              </a:spcAft>
              <a:defRPr/>
            </a:pPr>
            <a:r>
              <a:rPr lang="en-US" sz="2400" b="1" dirty="0">
                <a:ln w="18000">
                  <a:solidFill>
                    <a:schemeClr val="accent2">
                      <a:satMod val="140000"/>
                    </a:schemeClr>
                  </a:solidFill>
                  <a:prstDash val="solid"/>
                  <a:miter lim="800000"/>
                </a:ln>
                <a:solidFill>
                  <a:schemeClr val="accent1">
                    <a:lumMod val="50000"/>
                  </a:schemeClr>
                </a:solidFill>
                <a:effectLst>
                  <a:outerShdw blurRad="25500" dist="23000" dir="7020000" algn="tl">
                    <a:srgbClr val="000000">
                      <a:alpha val="50000"/>
                    </a:srgbClr>
                  </a:outerShdw>
                </a:effectLst>
                <a:latin typeface="+mn-lt"/>
                <a:cs typeface="+mn-cs"/>
              </a:rPr>
              <a:t>New Club Chartered on April 2, 2011</a:t>
            </a:r>
            <a:endParaRPr lang="en-US" sz="2400" b="1" dirty="0">
              <a:ln w="18000">
                <a:solidFill>
                  <a:schemeClr val="accent2">
                    <a:satMod val="140000"/>
                  </a:schemeClr>
                </a:solidFill>
                <a:prstDash val="solid"/>
                <a:miter lim="800000"/>
              </a:ln>
              <a:solidFill>
                <a:schemeClr val="accent1">
                  <a:lumMod val="50000"/>
                </a:schemeClr>
              </a:solidFill>
              <a:effectLst>
                <a:outerShdw blurRad="25500" dist="23000" dir="7020000" algn="tl">
                  <a:srgbClr val="000000">
                    <a:alpha val="50000"/>
                  </a:srgbClr>
                </a:outerShdw>
              </a:effectLst>
              <a:latin typeface="+mn-lt"/>
              <a:cs typeface="+mn-cs"/>
            </a:endParaRPr>
          </a:p>
        </p:txBody>
      </p:sp>
      <p:pic>
        <p:nvPicPr>
          <p:cNvPr id="32770" name="Picture 2" descr="President of the USI Optimist Club, Stephanie Kreilein, presenting her address at their charter banquest, April 2, 2011.  "/>
          <p:cNvPicPr>
            <a:picLocks noChangeAspect="1" noChangeArrowheads="1"/>
          </p:cNvPicPr>
          <p:nvPr/>
        </p:nvPicPr>
        <p:blipFill>
          <a:blip r:embed="rId2"/>
          <a:srcRect/>
          <a:stretch>
            <a:fillRect/>
          </a:stretch>
        </p:blipFill>
        <p:spPr bwMode="auto">
          <a:xfrm>
            <a:off x="228600" y="1371600"/>
            <a:ext cx="4572000" cy="3429000"/>
          </a:xfrm>
          <a:prstGeom prst="rect">
            <a:avLst/>
          </a:prstGeom>
          <a:noFill/>
          <a:ln w="9525">
            <a:noFill/>
            <a:miter lim="800000"/>
            <a:headEnd/>
            <a:tailEnd/>
          </a:ln>
        </p:spPr>
      </p:pic>
      <p:sp>
        <p:nvSpPr>
          <p:cNvPr id="6" name="Rectangle 5"/>
          <p:cNvSpPr/>
          <p:nvPr/>
        </p:nvSpPr>
        <p:spPr>
          <a:xfrm>
            <a:off x="5105400" y="2209800"/>
            <a:ext cx="4038600" cy="830263"/>
          </a:xfrm>
          <a:prstGeom prst="rect">
            <a:avLst/>
          </a:prstGeom>
        </p:spPr>
        <p:txBody>
          <a:bodyPr>
            <a:spAutoFit/>
          </a:bodyPr>
          <a:lstStyle/>
          <a:p>
            <a:pPr fontAlgn="auto">
              <a:spcBef>
                <a:spcPts val="0"/>
              </a:spcBef>
              <a:spcAft>
                <a:spcPts val="0"/>
              </a:spcAft>
              <a:defRPr/>
            </a:pPr>
            <a:r>
              <a:rPr lang="en-US" sz="1600" b="1" dirty="0">
                <a:solidFill>
                  <a:schemeClr val="accent1">
                    <a:lumMod val="50000"/>
                  </a:schemeClr>
                </a:solidFill>
                <a:latin typeface="+mn-lt"/>
                <a:cs typeface="+mn-cs"/>
              </a:rPr>
              <a:t>President of the USI Optimist Club, Stephanie Kreilein, ringing the bell for the first time. </a:t>
            </a:r>
            <a:endParaRPr lang="en-US" sz="1600" b="1" dirty="0">
              <a:solidFill>
                <a:schemeClr val="accent1">
                  <a:lumMod val="50000"/>
                </a:schemeClr>
              </a:solidFill>
              <a:latin typeface="+mn-lt"/>
              <a:cs typeface="+mn-cs"/>
            </a:endParaRPr>
          </a:p>
        </p:txBody>
      </p:sp>
      <p:sp>
        <p:nvSpPr>
          <p:cNvPr id="7" name="TextBox 6"/>
          <p:cNvSpPr txBox="1"/>
          <p:nvPr/>
        </p:nvSpPr>
        <p:spPr>
          <a:xfrm>
            <a:off x="5410200" y="1447800"/>
            <a:ext cx="2819400" cy="646113"/>
          </a:xfrm>
          <a:prstGeom prst="rect">
            <a:avLst/>
          </a:prstGeom>
          <a:noFill/>
        </p:spPr>
        <p:txBody>
          <a:bodyPr>
            <a:spAutoFit/>
          </a:bodyPr>
          <a:lstStyle/>
          <a:p>
            <a:pPr algn="ctr" fontAlgn="auto">
              <a:spcBef>
                <a:spcPts val="0"/>
              </a:spcBef>
              <a:spcAft>
                <a:spcPts val="0"/>
              </a:spcAft>
              <a:defRPr/>
            </a:pPr>
            <a:r>
              <a:rPr lang="en-US" b="1" dirty="0">
                <a:solidFill>
                  <a:schemeClr val="accent1">
                    <a:lumMod val="50000"/>
                  </a:schemeClr>
                </a:solidFill>
                <a:latin typeface="+mn-lt"/>
                <a:cs typeface="+mn-cs"/>
              </a:rPr>
              <a:t>U.S.I. Optimist Club</a:t>
            </a:r>
          </a:p>
          <a:p>
            <a:pPr algn="ctr" fontAlgn="auto">
              <a:spcBef>
                <a:spcPts val="0"/>
              </a:spcBef>
              <a:spcAft>
                <a:spcPts val="0"/>
              </a:spcAft>
              <a:defRPr/>
            </a:pPr>
            <a:r>
              <a:rPr lang="en-US" b="1" dirty="0">
                <a:solidFill>
                  <a:schemeClr val="accent1">
                    <a:lumMod val="50000"/>
                  </a:schemeClr>
                </a:solidFill>
                <a:latin typeface="+mn-lt"/>
                <a:cs typeface="+mn-cs"/>
              </a:rPr>
              <a:t>Charter Party</a:t>
            </a:r>
            <a:endParaRPr lang="en-US" b="1" dirty="0">
              <a:solidFill>
                <a:schemeClr val="accent1">
                  <a:lumMod val="50000"/>
                </a:schemeClr>
              </a:solidFill>
              <a:latin typeface="+mn-lt"/>
              <a:cs typeface="+mn-cs"/>
            </a:endParaRPr>
          </a:p>
        </p:txBody>
      </p:sp>
      <p:sp>
        <p:nvSpPr>
          <p:cNvPr id="8" name="TextBox 7"/>
          <p:cNvSpPr txBox="1"/>
          <p:nvPr/>
        </p:nvSpPr>
        <p:spPr>
          <a:xfrm>
            <a:off x="5029200" y="3276600"/>
            <a:ext cx="3962400" cy="1323975"/>
          </a:xfrm>
          <a:prstGeom prst="rect">
            <a:avLst/>
          </a:prstGeom>
          <a:noFill/>
        </p:spPr>
        <p:txBody>
          <a:bodyPr>
            <a:spAutoFit/>
          </a:bodyPr>
          <a:lstStyle/>
          <a:p>
            <a:pPr fontAlgn="auto">
              <a:spcBef>
                <a:spcPts val="0"/>
              </a:spcBef>
              <a:spcAft>
                <a:spcPts val="0"/>
              </a:spcAft>
              <a:defRPr/>
            </a:pPr>
            <a:r>
              <a:rPr lang="en-US" sz="1600" b="1" dirty="0">
                <a:solidFill>
                  <a:schemeClr val="accent1">
                    <a:lumMod val="50000"/>
                  </a:schemeClr>
                </a:solidFill>
                <a:latin typeface="+mn-lt"/>
                <a:cs typeface="+mn-cs"/>
              </a:rPr>
              <a:t>Pictured left to right: Kent and Paula Reyling, Betty Strickland, Indiana South District Lt. Governor, Stephanie, and Ron Eberhart, Downtown Optimist President and New Club Organizer.</a:t>
            </a:r>
            <a:endParaRPr lang="en-US" sz="1600" b="1" dirty="0">
              <a:solidFill>
                <a:schemeClr val="accent1">
                  <a:lumMod val="50000"/>
                </a:schemeClr>
              </a:solidFill>
              <a:latin typeface="+mn-lt"/>
              <a:cs typeface="+mn-cs"/>
            </a:endParaRPr>
          </a:p>
        </p:txBody>
      </p:sp>
    </p:spTree>
  </p:cSld>
  <p:clrMapOvr>
    <a:masterClrMapping/>
  </p:clrMapOvr>
  <p:transition spd="slow">
    <p:checke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2" descr="Ken Dennis, President of the Downtown Optimist Club Foundation, presented Nathan Messmer, Treasurer of the USI club, with a check for $500."/>
          <p:cNvPicPr>
            <a:picLocks noChangeAspect="1" noChangeArrowheads="1"/>
          </p:cNvPicPr>
          <p:nvPr/>
        </p:nvPicPr>
        <p:blipFill>
          <a:blip r:embed="rId2"/>
          <a:srcRect/>
          <a:stretch>
            <a:fillRect/>
          </a:stretch>
        </p:blipFill>
        <p:spPr bwMode="auto">
          <a:xfrm>
            <a:off x="685800" y="1066800"/>
            <a:ext cx="2667000" cy="2000250"/>
          </a:xfrm>
          <a:prstGeom prst="rect">
            <a:avLst/>
          </a:prstGeom>
          <a:noFill/>
          <a:ln w="9525">
            <a:noFill/>
            <a:miter lim="800000"/>
            <a:headEnd/>
            <a:tailEnd/>
          </a:ln>
        </p:spPr>
      </p:pic>
      <p:sp>
        <p:nvSpPr>
          <p:cNvPr id="3" name="TextBox 2"/>
          <p:cNvSpPr txBox="1"/>
          <p:nvPr/>
        </p:nvSpPr>
        <p:spPr>
          <a:xfrm>
            <a:off x="533400" y="304800"/>
            <a:ext cx="6553200" cy="461665"/>
          </a:xfrm>
          <a:prstGeom prst="rect">
            <a:avLst/>
          </a:prstGeom>
          <a:noFill/>
        </p:spPr>
        <p:txBody>
          <a:bodyPr>
            <a:spAutoFit/>
          </a:bodyPr>
          <a:lstStyle/>
          <a:p>
            <a:pPr fontAlgn="auto">
              <a:spcBef>
                <a:spcPts val="0"/>
              </a:spcBef>
              <a:spcAft>
                <a:spcPts val="0"/>
              </a:spcAft>
              <a:defRPr/>
            </a:pPr>
            <a:r>
              <a:rPr lang="en-US" sz="2400" b="1" dirty="0">
                <a:ln w="18000">
                  <a:solidFill>
                    <a:schemeClr val="accent2">
                      <a:satMod val="140000"/>
                    </a:schemeClr>
                  </a:solidFill>
                  <a:prstDash val="solid"/>
                  <a:miter lim="800000"/>
                </a:ln>
                <a:solidFill>
                  <a:schemeClr val="accent1">
                    <a:lumMod val="50000"/>
                  </a:schemeClr>
                </a:solidFill>
                <a:effectLst>
                  <a:outerShdw blurRad="25500" dist="23000" dir="7020000" algn="tl">
                    <a:srgbClr val="000000">
                      <a:alpha val="50000"/>
                    </a:srgbClr>
                  </a:outerShdw>
                </a:effectLst>
                <a:latin typeface="+mn-lt"/>
                <a:cs typeface="+mn-cs"/>
              </a:rPr>
              <a:t>New Club Chartered on April 2, 2011 - </a:t>
            </a:r>
            <a:r>
              <a:rPr lang="en-US" sz="2000" b="1" dirty="0">
                <a:ln w="18000">
                  <a:solidFill>
                    <a:schemeClr val="accent2">
                      <a:satMod val="140000"/>
                    </a:schemeClr>
                  </a:solidFill>
                  <a:prstDash val="solid"/>
                  <a:miter lim="800000"/>
                </a:ln>
                <a:solidFill>
                  <a:schemeClr val="accent1">
                    <a:lumMod val="50000"/>
                  </a:schemeClr>
                </a:solidFill>
                <a:effectLst>
                  <a:outerShdw blurRad="25500" dist="23000" dir="7020000" algn="tl">
                    <a:srgbClr val="000000">
                      <a:alpha val="50000"/>
                    </a:srgbClr>
                  </a:outerShdw>
                </a:effectLst>
                <a:latin typeface="+mn-lt"/>
                <a:cs typeface="+mn-cs"/>
              </a:rPr>
              <a:t>Con’t</a:t>
            </a:r>
            <a:endParaRPr lang="en-US" sz="2000" b="1" dirty="0">
              <a:ln w="18000">
                <a:solidFill>
                  <a:schemeClr val="accent2">
                    <a:satMod val="140000"/>
                  </a:schemeClr>
                </a:solidFill>
                <a:prstDash val="solid"/>
                <a:miter lim="800000"/>
              </a:ln>
              <a:solidFill>
                <a:schemeClr val="accent1">
                  <a:lumMod val="50000"/>
                </a:schemeClr>
              </a:solidFill>
              <a:effectLst>
                <a:outerShdw blurRad="25500" dist="23000" dir="7020000" algn="tl">
                  <a:srgbClr val="000000">
                    <a:alpha val="50000"/>
                  </a:srgbClr>
                </a:outerShdw>
              </a:effectLst>
              <a:latin typeface="+mn-lt"/>
              <a:cs typeface="+mn-cs"/>
            </a:endParaRPr>
          </a:p>
        </p:txBody>
      </p:sp>
      <p:sp>
        <p:nvSpPr>
          <p:cNvPr id="48131" name="Rectangle 3"/>
          <p:cNvSpPr>
            <a:spLocks noChangeArrowheads="1"/>
          </p:cNvSpPr>
          <p:nvPr/>
        </p:nvSpPr>
        <p:spPr bwMode="auto">
          <a:xfrm>
            <a:off x="3276600" y="1066800"/>
            <a:ext cx="1219200" cy="2770188"/>
          </a:xfrm>
          <a:prstGeom prst="rect">
            <a:avLst/>
          </a:prstGeom>
          <a:noFill/>
          <a:ln w="9525">
            <a:noFill/>
            <a:miter lim="800000"/>
            <a:headEnd/>
            <a:tailEnd/>
          </a:ln>
          <a:effectLst/>
        </p:spPr>
        <p:txBody>
          <a:bodyPr anchor="ctr">
            <a:spAutoFit/>
          </a:bodyPr>
          <a:lstStyle/>
          <a:p>
            <a:pPr algn="ctr">
              <a:defRPr/>
            </a:pPr>
            <a:r>
              <a:rPr lang="en-US" sz="1200" b="1" dirty="0">
                <a:solidFill>
                  <a:schemeClr val="accent1">
                    <a:lumMod val="50000"/>
                  </a:schemeClr>
                </a:solidFill>
                <a:latin typeface="Arial" pitchFamily="34" charset="0"/>
                <a:cs typeface="Arial" pitchFamily="34" charset="0"/>
              </a:rPr>
              <a:t>Ken Dennis, President of the Downtown Optimist Club Foundation, presented Nathan Messmer, Treasurer of the USI club, with a check for $500. </a:t>
            </a:r>
          </a:p>
          <a:p>
            <a:pPr algn="ctr" eaLnBrk="0" hangingPunct="0">
              <a:defRPr/>
            </a:pPr>
            <a:endParaRPr lang="en-US" dirty="0">
              <a:latin typeface="Arial" pitchFamily="34" charset="0"/>
              <a:cs typeface="Arial" pitchFamily="34" charset="0"/>
            </a:endParaRPr>
          </a:p>
        </p:txBody>
      </p:sp>
      <p:pic>
        <p:nvPicPr>
          <p:cNvPr id="33796" name="Picture 5" descr="Governor Kathy Underwood addresses the USI Optimist Club during their Charter Banquet, Saturday, April 2, 2011. "/>
          <p:cNvPicPr>
            <a:picLocks noChangeAspect="1" noChangeArrowheads="1"/>
          </p:cNvPicPr>
          <p:nvPr/>
        </p:nvPicPr>
        <p:blipFill>
          <a:blip r:embed="rId3"/>
          <a:srcRect/>
          <a:stretch>
            <a:fillRect/>
          </a:stretch>
        </p:blipFill>
        <p:spPr bwMode="auto">
          <a:xfrm>
            <a:off x="5715000" y="1066800"/>
            <a:ext cx="2667000" cy="2000250"/>
          </a:xfrm>
          <a:prstGeom prst="rect">
            <a:avLst/>
          </a:prstGeom>
          <a:noFill/>
          <a:ln w="9525">
            <a:noFill/>
            <a:miter lim="800000"/>
            <a:headEnd/>
            <a:tailEnd/>
          </a:ln>
        </p:spPr>
      </p:pic>
      <p:sp>
        <p:nvSpPr>
          <p:cNvPr id="6" name="Rectangle 5"/>
          <p:cNvSpPr/>
          <p:nvPr/>
        </p:nvSpPr>
        <p:spPr>
          <a:xfrm>
            <a:off x="4495800" y="1066800"/>
            <a:ext cx="1219200" cy="1570038"/>
          </a:xfrm>
          <a:prstGeom prst="rect">
            <a:avLst/>
          </a:prstGeom>
        </p:spPr>
        <p:txBody>
          <a:bodyPr>
            <a:spAutoFit/>
          </a:bodyPr>
          <a:lstStyle/>
          <a:p>
            <a:pPr fontAlgn="auto">
              <a:spcBef>
                <a:spcPts val="0"/>
              </a:spcBef>
              <a:spcAft>
                <a:spcPts val="0"/>
              </a:spcAft>
              <a:defRPr/>
            </a:pPr>
            <a:r>
              <a:rPr lang="en-US" sz="1200" b="1" dirty="0">
                <a:solidFill>
                  <a:schemeClr val="accent1">
                    <a:lumMod val="50000"/>
                  </a:schemeClr>
                </a:solidFill>
                <a:latin typeface="Arial" pitchFamily="34" charset="0"/>
                <a:cs typeface="Arial" pitchFamily="34" charset="0"/>
              </a:rPr>
              <a:t>Governor Kathy Underwood addresses the USI Optimist Club during their Charter Banquet.</a:t>
            </a:r>
            <a:endParaRPr lang="en-US" sz="1200" b="1" dirty="0">
              <a:solidFill>
                <a:schemeClr val="accent1">
                  <a:lumMod val="50000"/>
                </a:schemeClr>
              </a:solidFill>
              <a:latin typeface="Arial" pitchFamily="34" charset="0"/>
              <a:cs typeface="Arial" pitchFamily="34" charset="0"/>
            </a:endParaRPr>
          </a:p>
        </p:txBody>
      </p:sp>
      <p:pic>
        <p:nvPicPr>
          <p:cNvPr id="33798" name="Picture 7" descr="Lt. Governor, Betty Strickland, presents the USI club president, Stephanie Kreilein with their club bell and gavel at their charter banquet, April 2, 2011."/>
          <p:cNvPicPr>
            <a:picLocks noChangeAspect="1" noChangeArrowheads="1"/>
          </p:cNvPicPr>
          <p:nvPr/>
        </p:nvPicPr>
        <p:blipFill>
          <a:blip r:embed="rId4"/>
          <a:srcRect/>
          <a:stretch>
            <a:fillRect/>
          </a:stretch>
        </p:blipFill>
        <p:spPr bwMode="auto">
          <a:xfrm>
            <a:off x="533400" y="3657600"/>
            <a:ext cx="2743200" cy="2057400"/>
          </a:xfrm>
          <a:prstGeom prst="rect">
            <a:avLst/>
          </a:prstGeom>
          <a:noFill/>
          <a:ln w="9525">
            <a:noFill/>
            <a:miter lim="800000"/>
            <a:headEnd/>
            <a:tailEnd/>
          </a:ln>
        </p:spPr>
      </p:pic>
      <p:pic>
        <p:nvPicPr>
          <p:cNvPr id="33799" name="Picture 9" descr="Jerry Schue presents Stephanie Kreilein with a banner stand to hold their &quot;creed&quot;."/>
          <p:cNvPicPr>
            <a:picLocks noChangeAspect="1" noChangeArrowheads="1"/>
          </p:cNvPicPr>
          <p:nvPr/>
        </p:nvPicPr>
        <p:blipFill>
          <a:blip r:embed="rId5"/>
          <a:srcRect/>
          <a:stretch>
            <a:fillRect/>
          </a:stretch>
        </p:blipFill>
        <p:spPr bwMode="auto">
          <a:xfrm>
            <a:off x="5715000" y="3657600"/>
            <a:ext cx="2743200" cy="2057400"/>
          </a:xfrm>
          <a:prstGeom prst="rect">
            <a:avLst/>
          </a:prstGeom>
          <a:noFill/>
          <a:ln w="9525">
            <a:noFill/>
            <a:miter lim="800000"/>
            <a:headEnd/>
            <a:tailEnd/>
          </a:ln>
        </p:spPr>
      </p:pic>
      <p:sp>
        <p:nvSpPr>
          <p:cNvPr id="9" name="Rectangle 8"/>
          <p:cNvSpPr/>
          <p:nvPr/>
        </p:nvSpPr>
        <p:spPr>
          <a:xfrm>
            <a:off x="4572000" y="3657600"/>
            <a:ext cx="1143000" cy="1570038"/>
          </a:xfrm>
          <a:prstGeom prst="rect">
            <a:avLst/>
          </a:prstGeom>
        </p:spPr>
        <p:txBody>
          <a:bodyPr>
            <a:spAutoFit/>
          </a:bodyPr>
          <a:lstStyle/>
          <a:p>
            <a:pPr fontAlgn="auto">
              <a:spcBef>
                <a:spcPts val="0"/>
              </a:spcBef>
              <a:spcAft>
                <a:spcPts val="0"/>
              </a:spcAft>
              <a:defRPr/>
            </a:pPr>
            <a:r>
              <a:rPr lang="en-US" sz="1200" b="1" dirty="0">
                <a:solidFill>
                  <a:schemeClr val="accent1">
                    <a:lumMod val="50000"/>
                  </a:schemeClr>
                </a:solidFill>
                <a:latin typeface="Arial" pitchFamily="34" charset="0"/>
                <a:cs typeface="Arial" pitchFamily="34" charset="0"/>
              </a:rPr>
              <a:t>Jerry Schue presents Stephanie Kreilein with a banner stand to hold their "creed".</a:t>
            </a:r>
            <a:endParaRPr lang="en-US" sz="1200" b="1" dirty="0">
              <a:solidFill>
                <a:schemeClr val="accent1">
                  <a:lumMod val="50000"/>
                </a:schemeClr>
              </a:solidFill>
              <a:latin typeface="Arial" pitchFamily="34" charset="0"/>
              <a:cs typeface="Arial" pitchFamily="34" charset="0"/>
            </a:endParaRPr>
          </a:p>
        </p:txBody>
      </p:sp>
      <p:sp>
        <p:nvSpPr>
          <p:cNvPr id="10" name="Rectangle 9"/>
          <p:cNvSpPr/>
          <p:nvPr/>
        </p:nvSpPr>
        <p:spPr>
          <a:xfrm>
            <a:off x="3276600" y="3657600"/>
            <a:ext cx="1219200" cy="1938338"/>
          </a:xfrm>
          <a:prstGeom prst="rect">
            <a:avLst/>
          </a:prstGeom>
        </p:spPr>
        <p:txBody>
          <a:bodyPr>
            <a:spAutoFit/>
          </a:bodyPr>
          <a:lstStyle/>
          <a:p>
            <a:pPr fontAlgn="auto">
              <a:spcBef>
                <a:spcPts val="0"/>
              </a:spcBef>
              <a:spcAft>
                <a:spcPts val="0"/>
              </a:spcAft>
              <a:defRPr/>
            </a:pPr>
            <a:r>
              <a:rPr lang="en-US" sz="1200" b="1" dirty="0">
                <a:solidFill>
                  <a:schemeClr val="accent1">
                    <a:lumMod val="50000"/>
                  </a:schemeClr>
                </a:solidFill>
                <a:latin typeface="Arial" pitchFamily="34" charset="0"/>
                <a:cs typeface="Arial" pitchFamily="34" charset="0"/>
              </a:rPr>
              <a:t>Lt. Governor, Betty Strickland, presents the USI club president, Stephanie Kreilein with their club bell and gavel .</a:t>
            </a:r>
            <a:endParaRPr lang="en-US" sz="1200" b="1" dirty="0">
              <a:solidFill>
                <a:schemeClr val="accent1">
                  <a:lumMod val="50000"/>
                </a:schemeClr>
              </a:solidFill>
              <a:latin typeface="Arial" pitchFamily="34" charset="0"/>
              <a:cs typeface="Arial" pitchFamily="34" charset="0"/>
            </a:endParaRPr>
          </a:p>
        </p:txBody>
      </p:sp>
    </p:spTree>
  </p:cSld>
  <p:clrMapOvr>
    <a:masterClrMapping/>
  </p:clrMapOvr>
  <p:transition spd="slow">
    <p:check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3" descr="Changing of the Guard-Julian Ballman Ritchel.jpg"/>
          <p:cNvPicPr>
            <a:picLocks noChangeAspect="1"/>
          </p:cNvPicPr>
          <p:nvPr/>
        </p:nvPicPr>
        <p:blipFill>
          <a:blip r:embed="rId2"/>
          <a:srcRect/>
          <a:stretch>
            <a:fillRect/>
          </a:stretch>
        </p:blipFill>
        <p:spPr bwMode="auto">
          <a:xfrm rot="865601">
            <a:off x="3324225" y="768350"/>
            <a:ext cx="2743200" cy="1949450"/>
          </a:xfrm>
          <a:prstGeom prst="rect">
            <a:avLst/>
          </a:prstGeom>
          <a:noFill/>
          <a:ln w="9525">
            <a:noFill/>
            <a:miter lim="800000"/>
            <a:headEnd/>
            <a:tailEnd/>
          </a:ln>
        </p:spPr>
      </p:pic>
      <p:pic>
        <p:nvPicPr>
          <p:cNvPr id="34818" name="Picture 7" descr="Tim Deisher.jpg"/>
          <p:cNvPicPr>
            <a:picLocks noChangeAspect="1"/>
          </p:cNvPicPr>
          <p:nvPr/>
        </p:nvPicPr>
        <p:blipFill>
          <a:blip r:embed="rId3"/>
          <a:srcRect/>
          <a:stretch>
            <a:fillRect/>
          </a:stretch>
        </p:blipFill>
        <p:spPr bwMode="auto">
          <a:xfrm rot="-420138">
            <a:off x="6142038" y="3827463"/>
            <a:ext cx="2894012" cy="1954212"/>
          </a:xfrm>
          <a:prstGeom prst="rect">
            <a:avLst/>
          </a:prstGeom>
          <a:noFill/>
          <a:ln w="9525">
            <a:noFill/>
            <a:miter lim="800000"/>
            <a:headEnd/>
            <a:tailEnd/>
          </a:ln>
        </p:spPr>
      </p:pic>
      <p:sp>
        <p:nvSpPr>
          <p:cNvPr id="3" name="Title 1"/>
          <p:cNvSpPr txBox="1">
            <a:spLocks/>
          </p:cNvSpPr>
          <p:nvPr/>
        </p:nvSpPr>
        <p:spPr>
          <a:xfrm>
            <a:off x="301752" y="457200"/>
            <a:ext cx="8686800" cy="841248"/>
          </a:xfrm>
          <a:prstGeom prst="rect">
            <a:avLst/>
          </a:prstGeom>
        </p:spPr>
        <p:txBody>
          <a:bodyPr/>
          <a:lstStyle/>
          <a:p>
            <a:pPr fontAlgn="auto">
              <a:spcAft>
                <a:spcPts val="0"/>
              </a:spcAft>
              <a:defRPr/>
            </a:pPr>
            <a:r>
              <a:rPr lang="en-US" sz="3600" cap="all" dirty="0">
                <a:solidFill>
                  <a:schemeClr val="accent1">
                    <a:lumMod val="50000"/>
                  </a:schemeClr>
                </a:solidFill>
                <a:effectLst>
                  <a:reflection blurRad="12700" stA="48000" endA="300" endPos="55000" dir="5400000" sy="-90000" algn="bl" rotWithShape="0"/>
                </a:effectLst>
                <a:latin typeface="+mj-lt"/>
                <a:ea typeface="+mj-ea"/>
                <a:cs typeface="+mj-cs"/>
              </a:rPr>
              <a:t>CLUB Events</a:t>
            </a:r>
            <a:endParaRPr lang="en-US" sz="3600" cap="all" dirty="0">
              <a:solidFill>
                <a:schemeClr val="accent1">
                  <a:lumMod val="50000"/>
                </a:schemeClr>
              </a:solidFill>
              <a:effectLst>
                <a:reflection blurRad="12700" stA="48000" endA="300" endPos="55000" dir="5400000" sy="-90000" algn="bl" rotWithShape="0"/>
              </a:effectLst>
              <a:latin typeface="+mj-lt"/>
              <a:ea typeface="+mj-ea"/>
              <a:cs typeface="+mj-cs"/>
            </a:endParaRPr>
          </a:p>
        </p:txBody>
      </p:sp>
      <p:sp>
        <p:nvSpPr>
          <p:cNvPr id="5" name="TextBox 4"/>
          <p:cNvSpPr txBox="1"/>
          <p:nvPr/>
        </p:nvSpPr>
        <p:spPr>
          <a:xfrm rot="899345">
            <a:off x="3816350" y="736600"/>
            <a:ext cx="2209800" cy="339725"/>
          </a:xfrm>
          <a:prstGeom prst="rect">
            <a:avLst/>
          </a:prstGeom>
          <a:noFill/>
        </p:spPr>
        <p:txBody>
          <a:bodyPr>
            <a:spAutoFit/>
          </a:bodyPr>
          <a:lstStyle/>
          <a:p>
            <a:pPr algn="ctr" fontAlgn="auto">
              <a:spcBef>
                <a:spcPts val="0"/>
              </a:spcBef>
              <a:spcAft>
                <a:spcPts val="0"/>
              </a:spcAft>
              <a:defRPr/>
            </a:pPr>
            <a:r>
              <a:rPr lang="en-US" sz="1600" b="1" dirty="0">
                <a:solidFill>
                  <a:schemeClr val="bg1">
                    <a:lumMod val="95000"/>
                  </a:schemeClr>
                </a:solidFill>
                <a:latin typeface="+mn-lt"/>
                <a:cs typeface="+mn-cs"/>
              </a:rPr>
              <a:t>Changing of the Guard</a:t>
            </a:r>
            <a:endParaRPr lang="en-US" sz="1600" b="1" dirty="0">
              <a:solidFill>
                <a:schemeClr val="bg1">
                  <a:lumMod val="95000"/>
                </a:schemeClr>
              </a:solidFill>
              <a:latin typeface="+mn-lt"/>
              <a:cs typeface="+mn-cs"/>
            </a:endParaRPr>
          </a:p>
        </p:txBody>
      </p:sp>
      <p:pic>
        <p:nvPicPr>
          <p:cNvPr id="34821" name="Picture 5" descr="Annual Picnic.jpg"/>
          <p:cNvPicPr>
            <a:picLocks noChangeAspect="1"/>
          </p:cNvPicPr>
          <p:nvPr/>
        </p:nvPicPr>
        <p:blipFill>
          <a:blip r:embed="rId4"/>
          <a:srcRect/>
          <a:stretch>
            <a:fillRect/>
          </a:stretch>
        </p:blipFill>
        <p:spPr bwMode="auto">
          <a:xfrm>
            <a:off x="5943600" y="1447800"/>
            <a:ext cx="3000375" cy="1998663"/>
          </a:xfrm>
          <a:prstGeom prst="rect">
            <a:avLst/>
          </a:prstGeom>
          <a:noFill/>
          <a:ln w="9525">
            <a:noFill/>
            <a:miter lim="800000"/>
            <a:headEnd/>
            <a:tailEnd/>
          </a:ln>
        </p:spPr>
      </p:pic>
      <p:sp>
        <p:nvSpPr>
          <p:cNvPr id="7" name="TextBox 6"/>
          <p:cNvSpPr txBox="1"/>
          <p:nvPr/>
        </p:nvSpPr>
        <p:spPr>
          <a:xfrm rot="21367263">
            <a:off x="6096000" y="3489325"/>
            <a:ext cx="2209800" cy="369888"/>
          </a:xfrm>
          <a:prstGeom prst="rect">
            <a:avLst/>
          </a:prstGeom>
          <a:noFill/>
        </p:spPr>
        <p:txBody>
          <a:bodyPr>
            <a:spAutoFit/>
          </a:bodyPr>
          <a:lstStyle/>
          <a:p>
            <a:pPr algn="ctr" fontAlgn="auto">
              <a:spcBef>
                <a:spcPts val="0"/>
              </a:spcBef>
              <a:spcAft>
                <a:spcPts val="0"/>
              </a:spcAft>
              <a:defRPr/>
            </a:pPr>
            <a:r>
              <a:rPr lang="en-US" b="1" dirty="0">
                <a:solidFill>
                  <a:schemeClr val="accent4">
                    <a:lumMod val="50000"/>
                  </a:schemeClr>
                </a:solidFill>
                <a:latin typeface="+mn-lt"/>
                <a:cs typeface="+mn-cs"/>
              </a:rPr>
              <a:t>Annual Picnic</a:t>
            </a:r>
            <a:endParaRPr lang="en-US" b="1" dirty="0">
              <a:solidFill>
                <a:schemeClr val="accent4">
                  <a:lumMod val="50000"/>
                </a:schemeClr>
              </a:solidFill>
              <a:latin typeface="+mn-lt"/>
              <a:cs typeface="+mn-cs"/>
            </a:endParaRPr>
          </a:p>
        </p:txBody>
      </p:sp>
      <p:pic>
        <p:nvPicPr>
          <p:cNvPr id="34823" name="Picture 8" descr="Memorial Day Grave Visitation.jpg"/>
          <p:cNvPicPr>
            <a:picLocks noChangeAspect="1"/>
          </p:cNvPicPr>
          <p:nvPr/>
        </p:nvPicPr>
        <p:blipFill>
          <a:blip r:embed="rId5"/>
          <a:srcRect/>
          <a:stretch>
            <a:fillRect/>
          </a:stretch>
        </p:blipFill>
        <p:spPr bwMode="auto">
          <a:xfrm>
            <a:off x="304800" y="1600200"/>
            <a:ext cx="2632075" cy="1752600"/>
          </a:xfrm>
          <a:prstGeom prst="rect">
            <a:avLst/>
          </a:prstGeom>
          <a:noFill/>
          <a:ln w="9525">
            <a:noFill/>
            <a:miter lim="800000"/>
            <a:headEnd/>
            <a:tailEnd/>
          </a:ln>
        </p:spPr>
      </p:pic>
      <p:sp>
        <p:nvSpPr>
          <p:cNvPr id="34824" name="TextBox 9"/>
          <p:cNvSpPr txBox="1">
            <a:spLocks noChangeArrowheads="1"/>
          </p:cNvSpPr>
          <p:nvPr/>
        </p:nvSpPr>
        <p:spPr bwMode="auto">
          <a:xfrm>
            <a:off x="304800" y="3352800"/>
            <a:ext cx="2667000" cy="584200"/>
          </a:xfrm>
          <a:prstGeom prst="rect">
            <a:avLst/>
          </a:prstGeom>
          <a:noFill/>
          <a:ln w="9525">
            <a:noFill/>
            <a:miter lim="800000"/>
            <a:headEnd/>
            <a:tailEnd/>
          </a:ln>
        </p:spPr>
        <p:txBody>
          <a:bodyPr>
            <a:spAutoFit/>
          </a:bodyPr>
          <a:lstStyle/>
          <a:p>
            <a:pPr algn="ctr"/>
            <a:r>
              <a:rPr lang="en-US" sz="1600">
                <a:latin typeface="Franklin Gothic Book" pitchFamily="34" charset="0"/>
              </a:rPr>
              <a:t>Memorial Day Grave Visitation</a:t>
            </a:r>
          </a:p>
        </p:txBody>
      </p:sp>
      <p:pic>
        <p:nvPicPr>
          <p:cNvPr id="34825" name="Picture 10" descr="Bill Simmons placing flag on Bob Schlumpf.jpg"/>
          <p:cNvPicPr>
            <a:picLocks noChangeAspect="1"/>
          </p:cNvPicPr>
          <p:nvPr/>
        </p:nvPicPr>
        <p:blipFill>
          <a:blip r:embed="rId6"/>
          <a:srcRect/>
          <a:stretch>
            <a:fillRect/>
          </a:stretch>
        </p:blipFill>
        <p:spPr bwMode="auto">
          <a:xfrm>
            <a:off x="381000" y="3886200"/>
            <a:ext cx="2584450" cy="1905000"/>
          </a:xfrm>
          <a:prstGeom prst="rect">
            <a:avLst/>
          </a:prstGeom>
          <a:noFill/>
          <a:ln w="9525">
            <a:noFill/>
            <a:miter lim="800000"/>
            <a:headEnd/>
            <a:tailEnd/>
          </a:ln>
        </p:spPr>
      </p:pic>
      <p:pic>
        <p:nvPicPr>
          <p:cNvPr id="34826" name="Picture 11" descr="Henry Ballman receiving woodpecker hole from Gene Melchior.jpg"/>
          <p:cNvPicPr>
            <a:picLocks noChangeAspect="1"/>
          </p:cNvPicPr>
          <p:nvPr/>
        </p:nvPicPr>
        <p:blipFill>
          <a:blip r:embed="rId7"/>
          <a:srcRect/>
          <a:stretch>
            <a:fillRect/>
          </a:stretch>
        </p:blipFill>
        <p:spPr bwMode="auto">
          <a:xfrm>
            <a:off x="3048000" y="3062288"/>
            <a:ext cx="2873375" cy="2043112"/>
          </a:xfrm>
          <a:prstGeom prst="rect">
            <a:avLst/>
          </a:prstGeom>
          <a:noFill/>
          <a:ln w="9525">
            <a:noFill/>
            <a:miter lim="800000"/>
            <a:headEnd/>
            <a:tailEnd/>
          </a:ln>
        </p:spPr>
      </p:pic>
      <p:sp>
        <p:nvSpPr>
          <p:cNvPr id="13" name="TextBox 12"/>
          <p:cNvSpPr txBox="1"/>
          <p:nvPr/>
        </p:nvSpPr>
        <p:spPr>
          <a:xfrm>
            <a:off x="3048000" y="5105400"/>
            <a:ext cx="2895600" cy="523875"/>
          </a:xfrm>
          <a:prstGeom prst="rect">
            <a:avLst/>
          </a:prstGeom>
          <a:noFill/>
        </p:spPr>
        <p:txBody>
          <a:bodyPr>
            <a:spAutoFit/>
          </a:bodyPr>
          <a:lstStyle/>
          <a:p>
            <a:pPr algn="ctr" fontAlgn="auto">
              <a:spcBef>
                <a:spcPts val="0"/>
              </a:spcBef>
              <a:spcAft>
                <a:spcPts val="0"/>
              </a:spcAft>
              <a:defRPr/>
            </a:pPr>
            <a:r>
              <a:rPr lang="en-US" sz="1400" b="1" dirty="0">
                <a:solidFill>
                  <a:schemeClr val="accent1">
                    <a:lumMod val="50000"/>
                  </a:schemeClr>
                </a:solidFill>
                <a:latin typeface="+mn-lt"/>
                <a:cs typeface="+mn-cs"/>
              </a:rPr>
              <a:t>Henry Ballman adding to his Woodpecker Hole collection</a:t>
            </a:r>
            <a:endParaRPr lang="en-US" sz="1400" b="1" dirty="0">
              <a:solidFill>
                <a:schemeClr val="accent1">
                  <a:lumMod val="50000"/>
                </a:schemeClr>
              </a:solidFill>
              <a:latin typeface="+mn-lt"/>
              <a:cs typeface="+mn-cs"/>
            </a:endParaRPr>
          </a:p>
        </p:txBody>
      </p:sp>
    </p:spTree>
  </p:cSld>
  <p:clrMapOvr>
    <a:masterClrMapping/>
  </p:clrMapOvr>
  <p:transition spd="slow" advTm="10202">
    <p:randomBa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accent1">
                    <a:lumMod val="50000"/>
                  </a:schemeClr>
                </a:solidFill>
              </a:rPr>
              <a:t>Events with the Kids</a:t>
            </a:r>
            <a:endParaRPr lang="en-US" dirty="0">
              <a:solidFill>
                <a:schemeClr val="accent1">
                  <a:lumMod val="50000"/>
                </a:schemeClr>
              </a:solidFill>
            </a:endParaRPr>
          </a:p>
        </p:txBody>
      </p:sp>
      <p:pic>
        <p:nvPicPr>
          <p:cNvPr id="35842" name="Picture 2" descr="Students at Bosse, North, Central, Harrison, Reitz, Mater Dei, Memorial, Evansville Day attending our Youth Appreciations Breakfast, November 8, 2006 at the Executive Inn.">
            <a:hlinkClick r:id="rId2"/>
          </p:cNvPr>
          <p:cNvPicPr>
            <a:picLocks noChangeAspect="1" noChangeArrowheads="1"/>
          </p:cNvPicPr>
          <p:nvPr/>
        </p:nvPicPr>
        <p:blipFill>
          <a:blip r:embed="rId3"/>
          <a:srcRect/>
          <a:stretch>
            <a:fillRect/>
          </a:stretch>
        </p:blipFill>
        <p:spPr bwMode="auto">
          <a:xfrm>
            <a:off x="5208588" y="3124200"/>
            <a:ext cx="3048000" cy="2295525"/>
          </a:xfrm>
          <a:prstGeom prst="rect">
            <a:avLst/>
          </a:prstGeom>
          <a:noFill/>
          <a:ln w="9525">
            <a:noFill/>
            <a:miter lim="800000"/>
            <a:headEnd/>
            <a:tailEnd/>
          </a:ln>
        </p:spPr>
      </p:pic>
      <p:pic>
        <p:nvPicPr>
          <p:cNvPr id="35843" name="Picture 4" descr="Pam Decker, Teacher for our JOOI Club, with her students at Old National Bank, March 29, 2010.">
            <a:hlinkClick r:id="rId4"/>
          </p:cNvPr>
          <p:cNvPicPr>
            <a:picLocks noChangeAspect="1" noChangeArrowheads="1"/>
          </p:cNvPicPr>
          <p:nvPr/>
        </p:nvPicPr>
        <p:blipFill>
          <a:blip r:embed="rId5"/>
          <a:srcRect/>
          <a:stretch>
            <a:fillRect/>
          </a:stretch>
        </p:blipFill>
        <p:spPr bwMode="auto">
          <a:xfrm>
            <a:off x="685800" y="3124200"/>
            <a:ext cx="4014788" cy="2247900"/>
          </a:xfrm>
          <a:prstGeom prst="rect">
            <a:avLst/>
          </a:prstGeom>
          <a:noFill/>
          <a:ln w="9525">
            <a:noFill/>
            <a:miter lim="800000"/>
            <a:headEnd/>
            <a:tailEnd/>
          </a:ln>
        </p:spPr>
      </p:pic>
      <p:sp>
        <p:nvSpPr>
          <p:cNvPr id="5" name="TextBox 4"/>
          <p:cNvSpPr txBox="1"/>
          <p:nvPr/>
        </p:nvSpPr>
        <p:spPr>
          <a:xfrm>
            <a:off x="685800" y="1752600"/>
            <a:ext cx="3352800" cy="646113"/>
          </a:xfrm>
          <a:prstGeom prst="rect">
            <a:avLst/>
          </a:prstGeom>
          <a:noFill/>
        </p:spPr>
        <p:txBody>
          <a:bodyPr>
            <a:spAutoFit/>
          </a:bodyPr>
          <a:lstStyle/>
          <a:p>
            <a:pPr algn="ctr" fontAlgn="auto">
              <a:spcBef>
                <a:spcPts val="0"/>
              </a:spcBef>
              <a:spcAft>
                <a:spcPts val="0"/>
              </a:spcAft>
              <a:defRPr/>
            </a:pPr>
            <a:r>
              <a:rPr lang="en-US" b="1" dirty="0">
                <a:solidFill>
                  <a:schemeClr val="accent1">
                    <a:lumMod val="50000"/>
                  </a:schemeClr>
                </a:solidFill>
                <a:latin typeface="+mn-lt"/>
                <a:cs typeface="+mn-cs"/>
              </a:rPr>
              <a:t>Joshua Academy  </a:t>
            </a:r>
          </a:p>
          <a:p>
            <a:pPr algn="ctr" fontAlgn="auto">
              <a:spcBef>
                <a:spcPts val="0"/>
              </a:spcBef>
              <a:spcAft>
                <a:spcPts val="0"/>
              </a:spcAft>
              <a:defRPr/>
            </a:pPr>
            <a:r>
              <a:rPr lang="en-US" b="1" dirty="0">
                <a:solidFill>
                  <a:schemeClr val="accent1">
                    <a:lumMod val="50000"/>
                  </a:schemeClr>
                </a:solidFill>
                <a:latin typeface="+mn-lt"/>
                <a:cs typeface="+mn-cs"/>
              </a:rPr>
              <a:t>Junior Optimist Club</a:t>
            </a:r>
            <a:endParaRPr lang="en-US" b="1" dirty="0">
              <a:solidFill>
                <a:schemeClr val="accent1">
                  <a:lumMod val="50000"/>
                </a:schemeClr>
              </a:solidFill>
              <a:latin typeface="+mn-lt"/>
              <a:cs typeface="+mn-cs"/>
            </a:endParaRPr>
          </a:p>
        </p:txBody>
      </p:sp>
      <p:sp>
        <p:nvSpPr>
          <p:cNvPr id="6" name="TextBox 5"/>
          <p:cNvSpPr txBox="1"/>
          <p:nvPr/>
        </p:nvSpPr>
        <p:spPr>
          <a:xfrm>
            <a:off x="5562600" y="1828800"/>
            <a:ext cx="2514600" cy="646113"/>
          </a:xfrm>
          <a:prstGeom prst="rect">
            <a:avLst/>
          </a:prstGeom>
          <a:noFill/>
        </p:spPr>
        <p:txBody>
          <a:bodyPr>
            <a:spAutoFit/>
          </a:bodyPr>
          <a:lstStyle/>
          <a:p>
            <a:pPr algn="ctr" fontAlgn="auto">
              <a:spcBef>
                <a:spcPts val="0"/>
              </a:spcBef>
              <a:spcAft>
                <a:spcPts val="0"/>
              </a:spcAft>
              <a:defRPr/>
            </a:pPr>
            <a:r>
              <a:rPr lang="en-US" b="1" dirty="0">
                <a:solidFill>
                  <a:schemeClr val="accent1">
                    <a:lumMod val="50000"/>
                  </a:schemeClr>
                </a:solidFill>
                <a:latin typeface="+mn-lt"/>
                <a:cs typeface="+mn-cs"/>
              </a:rPr>
              <a:t>Youth Appreciation Breakfast</a:t>
            </a:r>
            <a:endParaRPr lang="en-US" b="1" dirty="0">
              <a:solidFill>
                <a:schemeClr val="accent1">
                  <a:lumMod val="50000"/>
                </a:schemeClr>
              </a:solidFill>
              <a:latin typeface="+mn-lt"/>
              <a:cs typeface="+mn-cs"/>
            </a:endParaRPr>
          </a:p>
        </p:txBody>
      </p:sp>
    </p:spTree>
  </p:cSld>
  <p:clrMapOvr>
    <a:masterClrMapping/>
  </p:clrMapOvr>
  <p:transition spd="slow" advTm="5709">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1" descr="JOOI Outing 2.JPG"/>
          <p:cNvPicPr>
            <a:picLocks noChangeAspect="1"/>
          </p:cNvPicPr>
          <p:nvPr/>
        </p:nvPicPr>
        <p:blipFill>
          <a:blip r:embed="rId2"/>
          <a:srcRect/>
          <a:stretch>
            <a:fillRect/>
          </a:stretch>
        </p:blipFill>
        <p:spPr bwMode="auto">
          <a:xfrm>
            <a:off x="228600" y="152400"/>
            <a:ext cx="5486400" cy="4114800"/>
          </a:xfrm>
          <a:prstGeom prst="rect">
            <a:avLst/>
          </a:prstGeom>
          <a:noFill/>
          <a:ln w="9525">
            <a:noFill/>
            <a:miter lim="800000"/>
            <a:headEnd/>
            <a:tailEnd/>
          </a:ln>
        </p:spPr>
      </p:pic>
      <p:pic>
        <p:nvPicPr>
          <p:cNvPr id="36866" name="Picture 2" descr="JOOI Outing.JPG"/>
          <p:cNvPicPr>
            <a:picLocks noChangeAspect="1"/>
          </p:cNvPicPr>
          <p:nvPr/>
        </p:nvPicPr>
        <p:blipFill>
          <a:blip r:embed="rId3"/>
          <a:srcRect/>
          <a:stretch>
            <a:fillRect/>
          </a:stretch>
        </p:blipFill>
        <p:spPr bwMode="auto">
          <a:xfrm>
            <a:off x="4114800" y="2971800"/>
            <a:ext cx="4775200" cy="3581400"/>
          </a:xfrm>
          <a:prstGeom prst="rect">
            <a:avLst/>
          </a:prstGeom>
          <a:noFill/>
          <a:ln w="9525">
            <a:noFill/>
            <a:miter lim="800000"/>
            <a:headEnd/>
            <a:tailEnd/>
          </a:ln>
        </p:spPr>
      </p:pic>
      <p:sp>
        <p:nvSpPr>
          <p:cNvPr id="36867" name="TextBox 3"/>
          <p:cNvSpPr txBox="1">
            <a:spLocks noChangeArrowheads="1"/>
          </p:cNvSpPr>
          <p:nvPr/>
        </p:nvSpPr>
        <p:spPr bwMode="auto">
          <a:xfrm>
            <a:off x="5791200" y="533400"/>
            <a:ext cx="2971800" cy="923925"/>
          </a:xfrm>
          <a:prstGeom prst="rect">
            <a:avLst/>
          </a:prstGeom>
          <a:noFill/>
          <a:ln w="9525">
            <a:noFill/>
            <a:miter lim="800000"/>
            <a:headEnd/>
            <a:tailEnd/>
          </a:ln>
        </p:spPr>
        <p:txBody>
          <a:bodyPr>
            <a:spAutoFit/>
          </a:bodyPr>
          <a:lstStyle/>
          <a:p>
            <a:r>
              <a:rPr lang="en-US">
                <a:latin typeface="Franklin Gothic Book" pitchFamily="34" charset="0"/>
              </a:rPr>
              <a:t>Kids at Biaggi’s Restaronte Italiano after their “Dinner Etiquette Class</a:t>
            </a:r>
          </a:p>
        </p:txBody>
      </p:sp>
      <p:sp>
        <p:nvSpPr>
          <p:cNvPr id="36868" name="TextBox 4"/>
          <p:cNvSpPr txBox="1">
            <a:spLocks noChangeArrowheads="1"/>
          </p:cNvSpPr>
          <p:nvPr/>
        </p:nvSpPr>
        <p:spPr bwMode="auto">
          <a:xfrm>
            <a:off x="533400" y="5181600"/>
            <a:ext cx="3124200" cy="646113"/>
          </a:xfrm>
          <a:prstGeom prst="rect">
            <a:avLst/>
          </a:prstGeom>
          <a:noFill/>
          <a:ln w="9525">
            <a:noFill/>
            <a:miter lim="800000"/>
            <a:headEnd/>
            <a:tailEnd/>
          </a:ln>
        </p:spPr>
        <p:txBody>
          <a:bodyPr>
            <a:spAutoFit/>
          </a:bodyPr>
          <a:lstStyle/>
          <a:p>
            <a:r>
              <a:rPr lang="en-US">
                <a:latin typeface="Franklin Gothic Book" pitchFamily="34" charset="0"/>
              </a:rPr>
              <a:t>Our outing was rained out, so we went to Lic’s Ice Cream.</a:t>
            </a:r>
          </a:p>
        </p:txBody>
      </p:sp>
    </p:spTree>
  </p:cSld>
  <p:clrMapOvr>
    <a:masterClrMapping/>
  </p:clrMapOvr>
  <p:transition spd="slow" advTm="5024">
    <p:blinds/>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2" descr="JOOI Club members from Joshua's Academy strike a pose for the camera at the Carver Daycare Center.">
            <a:hlinkClick r:id="rId2"/>
          </p:cNvPr>
          <p:cNvPicPr>
            <a:picLocks noChangeAspect="1" noChangeArrowheads="1"/>
          </p:cNvPicPr>
          <p:nvPr/>
        </p:nvPicPr>
        <p:blipFill>
          <a:blip r:embed="rId3"/>
          <a:srcRect/>
          <a:stretch>
            <a:fillRect/>
          </a:stretch>
        </p:blipFill>
        <p:spPr bwMode="auto">
          <a:xfrm>
            <a:off x="609600" y="685800"/>
            <a:ext cx="3128963" cy="1752600"/>
          </a:xfrm>
          <a:prstGeom prst="rect">
            <a:avLst/>
          </a:prstGeom>
          <a:noFill/>
          <a:ln w="9525">
            <a:noFill/>
            <a:miter lim="800000"/>
            <a:headEnd/>
            <a:tailEnd/>
          </a:ln>
        </p:spPr>
      </p:pic>
      <p:pic>
        <p:nvPicPr>
          <p:cNvPr id="37890" name="Picture 4" descr="Getting ready to shot at the Tri-Star Basketball Pass, Dribble and Shoot contest and the Boy's and Girl's Club, Friday, January 15th, 2010.">
            <a:hlinkClick r:id="rId4"/>
          </p:cNvPr>
          <p:cNvPicPr>
            <a:picLocks noChangeAspect="1" noChangeArrowheads="1"/>
          </p:cNvPicPr>
          <p:nvPr/>
        </p:nvPicPr>
        <p:blipFill>
          <a:blip r:embed="rId5"/>
          <a:srcRect/>
          <a:stretch>
            <a:fillRect/>
          </a:stretch>
        </p:blipFill>
        <p:spPr bwMode="auto">
          <a:xfrm rot="775125">
            <a:off x="3810000" y="1676400"/>
            <a:ext cx="1828800" cy="2176463"/>
          </a:xfrm>
          <a:prstGeom prst="rect">
            <a:avLst/>
          </a:prstGeom>
          <a:noFill/>
          <a:ln w="9525">
            <a:noFill/>
            <a:miter lim="800000"/>
            <a:headEnd/>
            <a:tailEnd/>
          </a:ln>
        </p:spPr>
      </p:pic>
      <p:pic>
        <p:nvPicPr>
          <p:cNvPr id="37891" name="Picture 6" descr="Campers at Camp Carson in the dining hall, July 22, 2009.">
            <a:hlinkClick r:id="rId6"/>
          </p:cNvPr>
          <p:cNvPicPr>
            <a:picLocks noChangeAspect="1" noChangeArrowheads="1"/>
          </p:cNvPicPr>
          <p:nvPr/>
        </p:nvPicPr>
        <p:blipFill>
          <a:blip r:embed="rId7"/>
          <a:srcRect/>
          <a:stretch>
            <a:fillRect/>
          </a:stretch>
        </p:blipFill>
        <p:spPr bwMode="auto">
          <a:xfrm rot="-713001">
            <a:off x="5967413" y="784225"/>
            <a:ext cx="2647950" cy="1995488"/>
          </a:xfrm>
          <a:prstGeom prst="rect">
            <a:avLst/>
          </a:prstGeom>
          <a:noFill/>
          <a:ln w="9525">
            <a:noFill/>
            <a:miter lim="800000"/>
            <a:headEnd/>
            <a:tailEnd/>
          </a:ln>
        </p:spPr>
      </p:pic>
      <p:pic>
        <p:nvPicPr>
          <p:cNvPr id="37892" name="Picture 8" descr="Camp Carson Visit 2010 - Dr. John Bender talking with one of the campers.">
            <a:hlinkClick r:id="rId8"/>
          </p:cNvPr>
          <p:cNvPicPr>
            <a:picLocks noChangeAspect="1" noChangeArrowheads="1"/>
          </p:cNvPicPr>
          <p:nvPr/>
        </p:nvPicPr>
        <p:blipFill>
          <a:blip r:embed="rId9"/>
          <a:srcRect/>
          <a:stretch>
            <a:fillRect/>
          </a:stretch>
        </p:blipFill>
        <p:spPr bwMode="auto">
          <a:xfrm rot="716317">
            <a:off x="539750" y="2513013"/>
            <a:ext cx="3128963" cy="1863725"/>
          </a:xfrm>
          <a:prstGeom prst="rect">
            <a:avLst/>
          </a:prstGeom>
          <a:noFill/>
          <a:ln w="9525">
            <a:noFill/>
            <a:miter lim="800000"/>
            <a:headEnd/>
            <a:tailEnd/>
          </a:ln>
        </p:spPr>
      </p:pic>
      <p:pic>
        <p:nvPicPr>
          <p:cNvPr id="37893" name="Picture 10" descr="Our JOOI Club at Biaggi's Italian Restaurant, February 27,2009.">
            <a:hlinkClick r:id="rId10"/>
          </p:cNvPr>
          <p:cNvPicPr>
            <a:picLocks noChangeAspect="1" noChangeArrowheads="1"/>
          </p:cNvPicPr>
          <p:nvPr/>
        </p:nvPicPr>
        <p:blipFill>
          <a:blip r:embed="rId11"/>
          <a:srcRect/>
          <a:stretch>
            <a:fillRect/>
          </a:stretch>
        </p:blipFill>
        <p:spPr bwMode="auto">
          <a:xfrm>
            <a:off x="5867400" y="2667000"/>
            <a:ext cx="2832100" cy="2133600"/>
          </a:xfrm>
          <a:prstGeom prst="rect">
            <a:avLst/>
          </a:prstGeom>
          <a:noFill/>
          <a:ln w="9525">
            <a:noFill/>
            <a:miter lim="800000"/>
            <a:headEnd/>
            <a:tailEnd/>
          </a:ln>
        </p:spPr>
      </p:pic>
      <p:pic>
        <p:nvPicPr>
          <p:cNvPr id="37894" name="Picture 12" descr="Girl's 2009 Oratorical Contesants- from Left, Whitney Caplinger; Washington Middle School, and Macanda Simpson, and Madeline Morris both from Evansville Day School.">
            <a:hlinkClick r:id="rId12"/>
          </p:cNvPr>
          <p:cNvPicPr>
            <a:picLocks noChangeAspect="1" noChangeArrowheads="1"/>
          </p:cNvPicPr>
          <p:nvPr/>
        </p:nvPicPr>
        <p:blipFill>
          <a:blip r:embed="rId13"/>
          <a:srcRect/>
          <a:stretch>
            <a:fillRect/>
          </a:stretch>
        </p:blipFill>
        <p:spPr bwMode="auto">
          <a:xfrm>
            <a:off x="3505200" y="4114800"/>
            <a:ext cx="2630488" cy="1981200"/>
          </a:xfrm>
          <a:prstGeom prst="rect">
            <a:avLst/>
          </a:prstGeom>
          <a:noFill/>
          <a:ln w="9525">
            <a:noFill/>
            <a:miter lim="800000"/>
            <a:headEnd/>
            <a:tailEnd/>
          </a:ln>
        </p:spPr>
      </p:pic>
      <p:pic>
        <p:nvPicPr>
          <p:cNvPr id="37895" name="Picture 14" descr="Scoring table at Tri-Star Basketball, 2009 at Boy's and Girl's club.">
            <a:hlinkClick r:id="rId14"/>
          </p:cNvPr>
          <p:cNvPicPr>
            <a:picLocks noChangeAspect="1" noChangeArrowheads="1"/>
          </p:cNvPicPr>
          <p:nvPr/>
        </p:nvPicPr>
        <p:blipFill>
          <a:blip r:embed="rId15"/>
          <a:srcRect/>
          <a:stretch>
            <a:fillRect/>
          </a:stretch>
        </p:blipFill>
        <p:spPr bwMode="auto">
          <a:xfrm rot="-553126">
            <a:off x="658813" y="4395788"/>
            <a:ext cx="2698750" cy="1781175"/>
          </a:xfrm>
          <a:prstGeom prst="rect">
            <a:avLst/>
          </a:prstGeom>
          <a:noFill/>
          <a:ln w="9525">
            <a:noFill/>
            <a:miter lim="800000"/>
            <a:headEnd/>
            <a:tailEnd/>
          </a:ln>
        </p:spPr>
      </p:pic>
      <p:pic>
        <p:nvPicPr>
          <p:cNvPr id="37896" name="Picture 16" descr="Tri-Star Soccer winners with Karen Morris, club President, and Roger Heathcotte, Tri-Star Soccer Chairman, at USI game on October 17, 2008.">
            <a:hlinkClick r:id="rId16"/>
          </p:cNvPr>
          <p:cNvPicPr>
            <a:picLocks noChangeAspect="1" noChangeArrowheads="1"/>
          </p:cNvPicPr>
          <p:nvPr/>
        </p:nvPicPr>
        <p:blipFill>
          <a:blip r:embed="rId17"/>
          <a:srcRect/>
          <a:stretch>
            <a:fillRect/>
          </a:stretch>
        </p:blipFill>
        <p:spPr bwMode="auto">
          <a:xfrm rot="1248210">
            <a:off x="6149975" y="4675188"/>
            <a:ext cx="2217738" cy="1670050"/>
          </a:xfrm>
          <a:prstGeom prst="rect">
            <a:avLst/>
          </a:prstGeom>
          <a:noFill/>
          <a:ln w="9525">
            <a:noFill/>
            <a:miter lim="800000"/>
            <a:headEnd/>
            <a:tailEnd/>
          </a:ln>
        </p:spPr>
      </p:pic>
      <p:sp>
        <p:nvSpPr>
          <p:cNvPr id="37897" name="TextBox 9"/>
          <p:cNvSpPr txBox="1">
            <a:spLocks noChangeArrowheads="1"/>
          </p:cNvSpPr>
          <p:nvPr/>
        </p:nvSpPr>
        <p:spPr bwMode="auto">
          <a:xfrm>
            <a:off x="2286000" y="685800"/>
            <a:ext cx="1371600" cy="461963"/>
          </a:xfrm>
          <a:prstGeom prst="rect">
            <a:avLst/>
          </a:prstGeom>
          <a:noFill/>
          <a:ln w="9525">
            <a:noFill/>
            <a:miter lim="800000"/>
            <a:headEnd/>
            <a:tailEnd/>
          </a:ln>
        </p:spPr>
        <p:txBody>
          <a:bodyPr>
            <a:spAutoFit/>
          </a:bodyPr>
          <a:lstStyle/>
          <a:p>
            <a:pPr algn="r"/>
            <a:r>
              <a:rPr lang="en-US" sz="1200">
                <a:latin typeface="Franklin Gothic Book" pitchFamily="34" charset="0"/>
              </a:rPr>
              <a:t>Junior Optimist Club</a:t>
            </a:r>
          </a:p>
        </p:txBody>
      </p:sp>
      <p:sp>
        <p:nvSpPr>
          <p:cNvPr id="37898" name="TextBox 10"/>
          <p:cNvSpPr txBox="1">
            <a:spLocks noChangeArrowheads="1"/>
          </p:cNvSpPr>
          <p:nvPr/>
        </p:nvSpPr>
        <p:spPr bwMode="auto">
          <a:xfrm rot="717872">
            <a:off x="1468438" y="2600325"/>
            <a:ext cx="1600200" cy="369888"/>
          </a:xfrm>
          <a:prstGeom prst="rect">
            <a:avLst/>
          </a:prstGeom>
          <a:noFill/>
          <a:ln w="9525">
            <a:noFill/>
            <a:miter lim="800000"/>
            <a:headEnd/>
            <a:tailEnd/>
          </a:ln>
        </p:spPr>
        <p:txBody>
          <a:bodyPr>
            <a:spAutoFit/>
          </a:bodyPr>
          <a:lstStyle/>
          <a:p>
            <a:r>
              <a:rPr lang="en-US">
                <a:solidFill>
                  <a:schemeClr val="bg1"/>
                </a:solidFill>
                <a:latin typeface="Franklin Gothic Book" pitchFamily="34" charset="0"/>
              </a:rPr>
              <a:t>Camp Carson</a:t>
            </a:r>
          </a:p>
        </p:txBody>
      </p:sp>
      <p:sp>
        <p:nvSpPr>
          <p:cNvPr id="37899" name="TextBox 11"/>
          <p:cNvSpPr txBox="1">
            <a:spLocks noChangeArrowheads="1"/>
          </p:cNvSpPr>
          <p:nvPr/>
        </p:nvSpPr>
        <p:spPr bwMode="auto">
          <a:xfrm rot="687517">
            <a:off x="4203700" y="1665288"/>
            <a:ext cx="1447800" cy="276225"/>
          </a:xfrm>
          <a:prstGeom prst="rect">
            <a:avLst/>
          </a:prstGeom>
          <a:noFill/>
          <a:ln w="9525">
            <a:noFill/>
            <a:miter lim="800000"/>
            <a:headEnd/>
            <a:tailEnd/>
          </a:ln>
        </p:spPr>
        <p:txBody>
          <a:bodyPr>
            <a:spAutoFit/>
          </a:bodyPr>
          <a:lstStyle/>
          <a:p>
            <a:r>
              <a:rPr lang="en-US" sz="1200">
                <a:latin typeface="Franklin Gothic Book" pitchFamily="34" charset="0"/>
              </a:rPr>
              <a:t>Tri-Star Basketball</a:t>
            </a:r>
          </a:p>
        </p:txBody>
      </p:sp>
      <p:sp>
        <p:nvSpPr>
          <p:cNvPr id="37900" name="TextBox 12"/>
          <p:cNvSpPr txBox="1">
            <a:spLocks noChangeArrowheads="1"/>
          </p:cNvSpPr>
          <p:nvPr/>
        </p:nvSpPr>
        <p:spPr bwMode="auto">
          <a:xfrm rot="-712056">
            <a:off x="6099175" y="754063"/>
            <a:ext cx="2057400" cy="261937"/>
          </a:xfrm>
          <a:prstGeom prst="rect">
            <a:avLst/>
          </a:prstGeom>
          <a:noFill/>
          <a:ln w="9525">
            <a:noFill/>
            <a:miter lim="800000"/>
            <a:headEnd/>
            <a:tailEnd/>
          </a:ln>
        </p:spPr>
        <p:txBody>
          <a:bodyPr>
            <a:spAutoFit/>
          </a:bodyPr>
          <a:lstStyle/>
          <a:p>
            <a:r>
              <a:rPr lang="en-US" sz="1100">
                <a:latin typeface="Franklin Gothic Book" pitchFamily="34" charset="0"/>
              </a:rPr>
              <a:t>Camp Carson Dinning Room</a:t>
            </a:r>
          </a:p>
        </p:txBody>
      </p:sp>
      <p:sp>
        <p:nvSpPr>
          <p:cNvPr id="37901" name="TextBox 13"/>
          <p:cNvSpPr txBox="1">
            <a:spLocks noChangeArrowheads="1"/>
          </p:cNvSpPr>
          <p:nvPr/>
        </p:nvSpPr>
        <p:spPr bwMode="auto">
          <a:xfrm>
            <a:off x="6400800" y="2743200"/>
            <a:ext cx="2133600" cy="430213"/>
          </a:xfrm>
          <a:prstGeom prst="rect">
            <a:avLst/>
          </a:prstGeom>
          <a:noFill/>
          <a:ln w="9525">
            <a:noFill/>
            <a:miter lim="800000"/>
            <a:headEnd/>
            <a:tailEnd/>
          </a:ln>
        </p:spPr>
        <p:txBody>
          <a:bodyPr>
            <a:spAutoFit/>
          </a:bodyPr>
          <a:lstStyle/>
          <a:p>
            <a:r>
              <a:rPr lang="en-US" sz="1100">
                <a:solidFill>
                  <a:schemeClr val="bg1"/>
                </a:solidFill>
                <a:latin typeface="Franklin Gothic Book" pitchFamily="34" charset="0"/>
              </a:rPr>
              <a:t>Joshua Academy – JOOI  After the Dinning Etiquette  Class</a:t>
            </a:r>
          </a:p>
        </p:txBody>
      </p:sp>
      <p:sp>
        <p:nvSpPr>
          <p:cNvPr id="37902" name="TextBox 14"/>
          <p:cNvSpPr txBox="1">
            <a:spLocks noChangeArrowheads="1"/>
          </p:cNvSpPr>
          <p:nvPr/>
        </p:nvSpPr>
        <p:spPr bwMode="auto">
          <a:xfrm rot="-545590">
            <a:off x="925513" y="4392613"/>
            <a:ext cx="1600200" cy="276225"/>
          </a:xfrm>
          <a:prstGeom prst="rect">
            <a:avLst/>
          </a:prstGeom>
          <a:noFill/>
          <a:ln w="9525">
            <a:noFill/>
            <a:miter lim="800000"/>
            <a:headEnd/>
            <a:tailEnd/>
          </a:ln>
        </p:spPr>
        <p:txBody>
          <a:bodyPr>
            <a:spAutoFit/>
          </a:bodyPr>
          <a:lstStyle/>
          <a:p>
            <a:r>
              <a:rPr lang="en-US" sz="1200">
                <a:solidFill>
                  <a:schemeClr val="bg1"/>
                </a:solidFill>
                <a:latin typeface="Franklin Gothic Book" pitchFamily="34" charset="0"/>
              </a:rPr>
              <a:t>Tri-Star Basketball</a:t>
            </a:r>
          </a:p>
        </p:txBody>
      </p:sp>
      <p:sp>
        <p:nvSpPr>
          <p:cNvPr id="37903" name="TextBox 15"/>
          <p:cNvSpPr txBox="1">
            <a:spLocks noChangeArrowheads="1"/>
          </p:cNvSpPr>
          <p:nvPr/>
        </p:nvSpPr>
        <p:spPr bwMode="auto">
          <a:xfrm>
            <a:off x="4495800" y="4191000"/>
            <a:ext cx="1524000" cy="276225"/>
          </a:xfrm>
          <a:prstGeom prst="rect">
            <a:avLst/>
          </a:prstGeom>
          <a:noFill/>
          <a:ln w="9525">
            <a:noFill/>
            <a:miter lim="800000"/>
            <a:headEnd/>
            <a:tailEnd/>
          </a:ln>
        </p:spPr>
        <p:txBody>
          <a:bodyPr>
            <a:spAutoFit/>
          </a:bodyPr>
          <a:lstStyle/>
          <a:p>
            <a:r>
              <a:rPr lang="en-US" sz="1200">
                <a:solidFill>
                  <a:schemeClr val="bg1"/>
                </a:solidFill>
                <a:latin typeface="Franklin Gothic Book" pitchFamily="34" charset="0"/>
              </a:rPr>
              <a:t>Oratorical Winners</a:t>
            </a:r>
          </a:p>
        </p:txBody>
      </p:sp>
      <p:sp>
        <p:nvSpPr>
          <p:cNvPr id="37904" name="TextBox 16"/>
          <p:cNvSpPr txBox="1">
            <a:spLocks noChangeArrowheads="1"/>
          </p:cNvSpPr>
          <p:nvPr/>
        </p:nvSpPr>
        <p:spPr bwMode="auto">
          <a:xfrm rot="1227444">
            <a:off x="6853238" y="4856163"/>
            <a:ext cx="1676400" cy="277812"/>
          </a:xfrm>
          <a:prstGeom prst="rect">
            <a:avLst/>
          </a:prstGeom>
          <a:noFill/>
          <a:ln w="9525">
            <a:noFill/>
            <a:miter lim="800000"/>
            <a:headEnd/>
            <a:tailEnd/>
          </a:ln>
        </p:spPr>
        <p:txBody>
          <a:bodyPr>
            <a:spAutoFit/>
          </a:bodyPr>
          <a:lstStyle/>
          <a:p>
            <a:r>
              <a:rPr lang="en-US" sz="1200">
                <a:solidFill>
                  <a:schemeClr val="bg1"/>
                </a:solidFill>
                <a:latin typeface="Franklin Gothic Book" pitchFamily="34" charset="0"/>
              </a:rPr>
              <a:t>Soccer Winners</a:t>
            </a:r>
          </a:p>
        </p:txBody>
      </p:sp>
    </p:spTree>
  </p:cSld>
  <p:clrMapOvr>
    <a:masterClrMapping/>
  </p:clrMapOvr>
  <p:transition advTm="10187">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1" descr="Junior Golf Winners.JPG"/>
          <p:cNvPicPr>
            <a:picLocks noChangeAspect="1"/>
          </p:cNvPicPr>
          <p:nvPr/>
        </p:nvPicPr>
        <p:blipFill>
          <a:blip r:embed="rId2"/>
          <a:srcRect/>
          <a:stretch>
            <a:fillRect/>
          </a:stretch>
        </p:blipFill>
        <p:spPr bwMode="auto">
          <a:xfrm>
            <a:off x="1295400" y="1066800"/>
            <a:ext cx="6781800" cy="5086350"/>
          </a:xfrm>
          <a:prstGeom prst="rect">
            <a:avLst/>
          </a:prstGeom>
          <a:noFill/>
          <a:ln w="9525">
            <a:noFill/>
            <a:miter lim="800000"/>
            <a:headEnd/>
            <a:tailEnd/>
          </a:ln>
        </p:spPr>
      </p:pic>
      <p:sp>
        <p:nvSpPr>
          <p:cNvPr id="38914" name="TextBox 2"/>
          <p:cNvSpPr txBox="1">
            <a:spLocks noChangeArrowheads="1"/>
          </p:cNvSpPr>
          <p:nvPr/>
        </p:nvSpPr>
        <p:spPr bwMode="auto">
          <a:xfrm>
            <a:off x="1295400" y="457200"/>
            <a:ext cx="6705600" cy="369888"/>
          </a:xfrm>
          <a:prstGeom prst="rect">
            <a:avLst/>
          </a:prstGeom>
          <a:noFill/>
          <a:ln w="9525">
            <a:noFill/>
            <a:miter lim="800000"/>
            <a:headEnd/>
            <a:tailEnd/>
          </a:ln>
        </p:spPr>
        <p:txBody>
          <a:bodyPr>
            <a:spAutoFit/>
          </a:bodyPr>
          <a:lstStyle/>
          <a:p>
            <a:pPr algn="ctr"/>
            <a:r>
              <a:rPr lang="en-US">
                <a:latin typeface="Franklin Gothic Book" pitchFamily="34" charset="0"/>
              </a:rPr>
              <a:t>Dan Phillips and Don Julian with the Junior Golf WINNERS!</a:t>
            </a:r>
          </a:p>
        </p:txBody>
      </p:sp>
    </p:spTree>
  </p:cSld>
  <p:clrMapOvr>
    <a:masterClrMapping/>
  </p:clrMapOvr>
  <p:transition spd="slow" advTm="5038">
    <p:split orient="vert" dir="in"/>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descr="E:\47690132\0-t.jpg"/>
          <p:cNvPicPr>
            <a:picLocks noChangeAspect="1" noChangeArrowheads="1"/>
          </p:cNvPicPr>
          <p:nvPr/>
        </p:nvPicPr>
        <p:blipFill>
          <a:blip r:embed="rId2"/>
          <a:srcRect/>
          <a:stretch>
            <a:fillRect/>
          </a:stretch>
        </p:blipFill>
        <p:spPr bwMode="auto">
          <a:xfrm rot="-267862">
            <a:off x="685800" y="914400"/>
            <a:ext cx="4010025" cy="2667000"/>
          </a:xfrm>
          <a:prstGeom prst="rect">
            <a:avLst/>
          </a:prstGeom>
          <a:noFill/>
          <a:ln w="9525">
            <a:noFill/>
            <a:miter lim="800000"/>
            <a:headEnd/>
            <a:tailEnd/>
          </a:ln>
        </p:spPr>
      </p:pic>
      <p:pic>
        <p:nvPicPr>
          <p:cNvPr id="39938" name="Picture 4" descr="E:\47690132\1-t.jpg"/>
          <p:cNvPicPr>
            <a:picLocks noChangeAspect="1" noChangeArrowheads="1"/>
          </p:cNvPicPr>
          <p:nvPr/>
        </p:nvPicPr>
        <p:blipFill>
          <a:blip r:embed="rId3"/>
          <a:srcRect/>
          <a:stretch>
            <a:fillRect/>
          </a:stretch>
        </p:blipFill>
        <p:spPr bwMode="auto">
          <a:xfrm rot="914251">
            <a:off x="4405313" y="1574800"/>
            <a:ext cx="4114800" cy="2736850"/>
          </a:xfrm>
          <a:prstGeom prst="rect">
            <a:avLst/>
          </a:prstGeom>
          <a:noFill/>
          <a:ln w="9525">
            <a:noFill/>
            <a:miter lim="800000"/>
            <a:headEnd/>
            <a:tailEnd/>
          </a:ln>
        </p:spPr>
      </p:pic>
      <p:pic>
        <p:nvPicPr>
          <p:cNvPr id="39939" name="Picture 6" descr="E:\47690132\4-t.jpg"/>
          <p:cNvPicPr>
            <a:picLocks noChangeAspect="1" noChangeArrowheads="1"/>
          </p:cNvPicPr>
          <p:nvPr/>
        </p:nvPicPr>
        <p:blipFill>
          <a:blip r:embed="rId4"/>
          <a:srcRect/>
          <a:stretch>
            <a:fillRect/>
          </a:stretch>
        </p:blipFill>
        <p:spPr bwMode="auto">
          <a:xfrm rot="-849260">
            <a:off x="2543175" y="3638550"/>
            <a:ext cx="3900488" cy="2592388"/>
          </a:xfrm>
          <a:prstGeom prst="rect">
            <a:avLst/>
          </a:prstGeom>
          <a:noFill/>
          <a:ln w="9525">
            <a:noFill/>
            <a:miter lim="800000"/>
            <a:headEnd/>
            <a:tailEnd/>
          </a:ln>
        </p:spPr>
      </p:pic>
      <p:sp>
        <p:nvSpPr>
          <p:cNvPr id="5" name="TextBox 4"/>
          <p:cNvSpPr txBox="1"/>
          <p:nvPr/>
        </p:nvSpPr>
        <p:spPr>
          <a:xfrm>
            <a:off x="1524000" y="152400"/>
            <a:ext cx="6248400" cy="584775"/>
          </a:xfrm>
          <a:prstGeom prst="rect">
            <a:avLst/>
          </a:prstGeom>
          <a:noFill/>
        </p:spPr>
        <p:txBody>
          <a:bodyPr>
            <a:spAutoFit/>
          </a:bodyPr>
          <a:lstStyle/>
          <a:p>
            <a:pPr algn="ctr" fontAlgn="auto">
              <a:spcBef>
                <a:spcPts val="0"/>
              </a:spcBef>
              <a:spcAft>
                <a:spcPts val="0"/>
              </a:spcAft>
              <a:defRPr/>
            </a:pPr>
            <a:r>
              <a:rPr lang="en-U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cs typeface="+mn-cs"/>
              </a:rPr>
              <a:t>Something is not on the Level </a:t>
            </a:r>
            <a:endParaRPr lang="en-U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cs typeface="+mn-cs"/>
            </a:endParaRPr>
          </a:p>
        </p:txBody>
      </p:sp>
    </p:spTree>
  </p:cSld>
  <p:clrMapOvr>
    <a:masterClrMapping/>
  </p:clrMapOvr>
  <p:transition spd="slow" advTm="5258">
    <p:blinds dir="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2" descr="E:\47690132\7-t.jpg"/>
          <p:cNvPicPr>
            <a:picLocks noChangeAspect="1" noChangeArrowheads="1"/>
          </p:cNvPicPr>
          <p:nvPr/>
        </p:nvPicPr>
        <p:blipFill>
          <a:blip r:embed="rId2"/>
          <a:srcRect/>
          <a:stretch>
            <a:fillRect/>
          </a:stretch>
        </p:blipFill>
        <p:spPr bwMode="auto">
          <a:xfrm>
            <a:off x="685800" y="762000"/>
            <a:ext cx="4583113" cy="3048000"/>
          </a:xfrm>
          <a:prstGeom prst="rect">
            <a:avLst/>
          </a:prstGeom>
          <a:noFill/>
          <a:ln w="9525">
            <a:noFill/>
            <a:miter lim="800000"/>
            <a:headEnd/>
            <a:tailEnd/>
          </a:ln>
        </p:spPr>
      </p:pic>
      <p:pic>
        <p:nvPicPr>
          <p:cNvPr id="40962" name="Picture 4" descr="E:\47690132\10-t.jpg"/>
          <p:cNvPicPr>
            <a:picLocks noChangeAspect="1" noChangeArrowheads="1"/>
          </p:cNvPicPr>
          <p:nvPr/>
        </p:nvPicPr>
        <p:blipFill>
          <a:blip r:embed="rId3"/>
          <a:srcRect/>
          <a:stretch>
            <a:fillRect/>
          </a:stretch>
        </p:blipFill>
        <p:spPr bwMode="auto">
          <a:xfrm>
            <a:off x="3732213" y="3200400"/>
            <a:ext cx="4699000" cy="3124200"/>
          </a:xfrm>
          <a:prstGeom prst="rect">
            <a:avLst/>
          </a:prstGeom>
          <a:noFill/>
          <a:ln w="9525">
            <a:noFill/>
            <a:miter lim="800000"/>
            <a:headEnd/>
            <a:tailEnd/>
          </a:ln>
        </p:spPr>
      </p:pic>
      <p:sp>
        <p:nvSpPr>
          <p:cNvPr id="40963" name="TextBox 3"/>
          <p:cNvSpPr txBox="1">
            <a:spLocks noChangeArrowheads="1"/>
          </p:cNvSpPr>
          <p:nvPr/>
        </p:nvSpPr>
        <p:spPr bwMode="auto">
          <a:xfrm>
            <a:off x="5791200" y="1524000"/>
            <a:ext cx="2514600" cy="523875"/>
          </a:xfrm>
          <a:prstGeom prst="rect">
            <a:avLst/>
          </a:prstGeom>
          <a:noFill/>
          <a:ln w="9525">
            <a:noFill/>
            <a:miter lim="800000"/>
            <a:headEnd/>
            <a:tailEnd/>
          </a:ln>
        </p:spPr>
        <p:txBody>
          <a:bodyPr>
            <a:spAutoFit/>
          </a:bodyPr>
          <a:lstStyle/>
          <a:p>
            <a:pPr algn="ctr"/>
            <a:r>
              <a:rPr lang="en-US" sz="2800">
                <a:latin typeface="Franklin Gothic Book" pitchFamily="34" charset="0"/>
              </a:rPr>
              <a:t>Like I said. . .</a:t>
            </a:r>
          </a:p>
        </p:txBody>
      </p:sp>
    </p:spTree>
  </p:cSld>
  <p:clrMapOvr>
    <a:masterClrMapping/>
  </p:clrMapOvr>
  <p:transition spd="slow" advTm="5600">
    <p:comb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1" descr="Boys and Girls Club IMG_0111.JPG"/>
          <p:cNvPicPr>
            <a:picLocks noChangeAspect="1"/>
          </p:cNvPicPr>
          <p:nvPr/>
        </p:nvPicPr>
        <p:blipFill>
          <a:blip r:embed="rId2"/>
          <a:srcRect/>
          <a:stretch>
            <a:fillRect/>
          </a:stretch>
        </p:blipFill>
        <p:spPr bwMode="auto">
          <a:xfrm>
            <a:off x="533400" y="304800"/>
            <a:ext cx="4724400" cy="3543300"/>
          </a:xfrm>
          <a:prstGeom prst="rect">
            <a:avLst/>
          </a:prstGeom>
          <a:noFill/>
          <a:ln w="9525">
            <a:noFill/>
            <a:miter lim="800000"/>
            <a:headEnd/>
            <a:tailEnd/>
          </a:ln>
        </p:spPr>
      </p:pic>
      <p:pic>
        <p:nvPicPr>
          <p:cNvPr id="41986" name="Picture 2" descr="Boys and Girls Club IMG_0112.JPG"/>
          <p:cNvPicPr>
            <a:picLocks noChangeAspect="1"/>
          </p:cNvPicPr>
          <p:nvPr/>
        </p:nvPicPr>
        <p:blipFill>
          <a:blip r:embed="rId3"/>
          <a:srcRect/>
          <a:stretch>
            <a:fillRect/>
          </a:stretch>
        </p:blipFill>
        <p:spPr bwMode="auto">
          <a:xfrm>
            <a:off x="4089400" y="2971800"/>
            <a:ext cx="4775200" cy="3581400"/>
          </a:xfrm>
          <a:prstGeom prst="rect">
            <a:avLst/>
          </a:prstGeom>
          <a:noFill/>
          <a:ln w="9525">
            <a:noFill/>
            <a:miter lim="800000"/>
            <a:headEnd/>
            <a:tailEnd/>
          </a:ln>
        </p:spPr>
      </p:pic>
      <p:sp>
        <p:nvSpPr>
          <p:cNvPr id="41987" name="TextBox 3"/>
          <p:cNvSpPr txBox="1">
            <a:spLocks noChangeArrowheads="1"/>
          </p:cNvSpPr>
          <p:nvPr/>
        </p:nvSpPr>
        <p:spPr bwMode="auto">
          <a:xfrm>
            <a:off x="5715000" y="838200"/>
            <a:ext cx="2743200" cy="646113"/>
          </a:xfrm>
          <a:prstGeom prst="rect">
            <a:avLst/>
          </a:prstGeom>
          <a:noFill/>
          <a:ln w="9525">
            <a:noFill/>
            <a:miter lim="800000"/>
            <a:headEnd/>
            <a:tailEnd/>
          </a:ln>
        </p:spPr>
        <p:txBody>
          <a:bodyPr>
            <a:spAutoFit/>
          </a:bodyPr>
          <a:lstStyle/>
          <a:p>
            <a:pPr algn="ctr"/>
            <a:r>
              <a:rPr lang="en-US">
                <a:latin typeface="Franklin Gothic Book" pitchFamily="34" charset="0"/>
              </a:rPr>
              <a:t>Board Meeting at the “Boys and Girls Club”</a:t>
            </a:r>
          </a:p>
        </p:txBody>
      </p:sp>
      <p:sp>
        <p:nvSpPr>
          <p:cNvPr id="41988" name="TextBox 4"/>
          <p:cNvSpPr txBox="1">
            <a:spLocks noChangeArrowheads="1"/>
          </p:cNvSpPr>
          <p:nvPr/>
        </p:nvSpPr>
        <p:spPr bwMode="auto">
          <a:xfrm>
            <a:off x="762000" y="5181600"/>
            <a:ext cx="2895600" cy="369888"/>
          </a:xfrm>
          <a:prstGeom prst="rect">
            <a:avLst/>
          </a:prstGeom>
          <a:noFill/>
          <a:ln w="9525">
            <a:noFill/>
            <a:miter lim="800000"/>
            <a:headEnd/>
            <a:tailEnd/>
          </a:ln>
        </p:spPr>
        <p:txBody>
          <a:bodyPr>
            <a:spAutoFit/>
          </a:bodyPr>
          <a:lstStyle/>
          <a:p>
            <a:pPr algn="ctr"/>
            <a:r>
              <a:rPr lang="en-US">
                <a:latin typeface="Franklin Gothic Book" pitchFamily="34" charset="0"/>
              </a:rPr>
              <a:t>Getting the $500 Tour</a:t>
            </a:r>
          </a:p>
        </p:txBody>
      </p:sp>
    </p:spTree>
  </p:cSld>
  <p:clrMapOvr>
    <a:masterClrMapping/>
  </p:clrMapOvr>
  <p:transition spd="slow" advTm="5055">
    <p:newsfla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descr="Helping Students earn Bish Award.jpg"/>
          <p:cNvPicPr>
            <a:picLocks noChangeAspect="1"/>
          </p:cNvPicPr>
          <p:nvPr/>
        </p:nvPicPr>
        <p:blipFill>
          <a:blip r:embed="rId2"/>
          <a:srcRect/>
          <a:stretch>
            <a:fillRect/>
          </a:stretch>
        </p:blipFill>
        <p:spPr bwMode="auto">
          <a:xfrm>
            <a:off x="0" y="609600"/>
            <a:ext cx="9144000" cy="5791200"/>
          </a:xfrm>
          <a:prstGeom prst="rect">
            <a:avLst/>
          </a:prstGeom>
          <a:noFill/>
          <a:ln w="9525">
            <a:noFill/>
            <a:miter lim="800000"/>
            <a:headEnd/>
            <a:tailEnd/>
          </a:ln>
        </p:spPr>
      </p:pic>
      <p:sp>
        <p:nvSpPr>
          <p:cNvPr id="43010" name="TextBox 2"/>
          <p:cNvSpPr txBox="1">
            <a:spLocks noChangeArrowheads="1"/>
          </p:cNvSpPr>
          <p:nvPr/>
        </p:nvSpPr>
        <p:spPr bwMode="auto">
          <a:xfrm>
            <a:off x="1066800" y="228600"/>
            <a:ext cx="6858000" cy="646113"/>
          </a:xfrm>
          <a:prstGeom prst="rect">
            <a:avLst/>
          </a:prstGeom>
          <a:noFill/>
          <a:ln w="9525">
            <a:noFill/>
            <a:miter lim="800000"/>
            <a:headEnd/>
            <a:tailEnd/>
          </a:ln>
        </p:spPr>
        <p:txBody>
          <a:bodyPr>
            <a:spAutoFit/>
          </a:bodyPr>
          <a:lstStyle/>
          <a:p>
            <a:r>
              <a:rPr lang="en-US">
                <a:latin typeface="Franklin Gothic Book" pitchFamily="34" charset="0"/>
              </a:rPr>
              <a:t>Award Given to people who help kids. – Bish Thompson wrote, “Of Dreams and Deeds.” He was an International Vice President at OI.</a:t>
            </a:r>
          </a:p>
        </p:txBody>
      </p:sp>
    </p:spTree>
  </p:cSld>
  <p:clrMapOvr>
    <a:masterClrMapping/>
  </p:clrMapOvr>
  <p:transition spd="slow" advTm="0">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1" descr="Chili Cookoff 2.jpg"/>
          <p:cNvPicPr>
            <a:picLocks noChangeAspect="1"/>
          </p:cNvPicPr>
          <p:nvPr/>
        </p:nvPicPr>
        <p:blipFill>
          <a:blip r:embed="rId2"/>
          <a:srcRect/>
          <a:stretch>
            <a:fillRect/>
          </a:stretch>
        </p:blipFill>
        <p:spPr bwMode="auto">
          <a:xfrm>
            <a:off x="1066800" y="685800"/>
            <a:ext cx="7096125" cy="4781550"/>
          </a:xfrm>
          <a:prstGeom prst="rect">
            <a:avLst/>
          </a:prstGeom>
          <a:noFill/>
          <a:ln w="9525">
            <a:noFill/>
            <a:miter lim="800000"/>
            <a:headEnd/>
            <a:tailEnd/>
          </a:ln>
        </p:spPr>
      </p:pic>
      <p:sp>
        <p:nvSpPr>
          <p:cNvPr id="44034" name="TextBox 2"/>
          <p:cNvSpPr txBox="1">
            <a:spLocks noChangeArrowheads="1"/>
          </p:cNvSpPr>
          <p:nvPr/>
        </p:nvSpPr>
        <p:spPr bwMode="auto">
          <a:xfrm>
            <a:off x="1066800" y="6019800"/>
            <a:ext cx="7086600" cy="381000"/>
          </a:xfrm>
          <a:prstGeom prst="rect">
            <a:avLst/>
          </a:prstGeom>
          <a:noFill/>
          <a:ln w="9525">
            <a:noFill/>
            <a:miter lim="800000"/>
            <a:headEnd/>
            <a:tailEnd/>
          </a:ln>
        </p:spPr>
        <p:txBody>
          <a:bodyPr>
            <a:spAutoFit/>
          </a:bodyPr>
          <a:lstStyle/>
          <a:p>
            <a:pPr algn="ctr"/>
            <a:r>
              <a:rPr lang="en-US">
                <a:latin typeface="Franklin Gothic Book" pitchFamily="34" charset="0"/>
              </a:rPr>
              <a:t>Chiligan’s Island – Chili Cook-off at the Freedom Festival </a:t>
            </a:r>
          </a:p>
        </p:txBody>
      </p:sp>
    </p:spTree>
  </p:cSld>
  <p:clrMapOvr>
    <a:masterClrMapping/>
  </p:clrMapOvr>
  <p:transition spd="slow" advTm="5070">
    <p:comb/>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2" descr="E:\47690132\13-t.jpg"/>
          <p:cNvPicPr>
            <a:picLocks noChangeAspect="1" noChangeArrowheads="1"/>
          </p:cNvPicPr>
          <p:nvPr/>
        </p:nvPicPr>
        <p:blipFill>
          <a:blip r:embed="rId2"/>
          <a:srcRect/>
          <a:stretch>
            <a:fillRect/>
          </a:stretch>
        </p:blipFill>
        <p:spPr bwMode="auto">
          <a:xfrm>
            <a:off x="3684588" y="533400"/>
            <a:ext cx="4468812" cy="2971800"/>
          </a:xfrm>
          <a:prstGeom prst="rect">
            <a:avLst/>
          </a:prstGeom>
          <a:noFill/>
          <a:ln w="9525">
            <a:noFill/>
            <a:miter lim="800000"/>
            <a:headEnd/>
            <a:tailEnd/>
          </a:ln>
        </p:spPr>
      </p:pic>
      <p:pic>
        <p:nvPicPr>
          <p:cNvPr id="45058" name="Picture 4" descr="E:\47690132\18-t.jpg"/>
          <p:cNvPicPr>
            <a:picLocks noChangeAspect="1" noChangeArrowheads="1"/>
          </p:cNvPicPr>
          <p:nvPr/>
        </p:nvPicPr>
        <p:blipFill>
          <a:blip r:embed="rId3"/>
          <a:srcRect/>
          <a:stretch>
            <a:fillRect/>
          </a:stretch>
        </p:blipFill>
        <p:spPr bwMode="auto">
          <a:xfrm>
            <a:off x="838200" y="3124200"/>
            <a:ext cx="4697413" cy="3124200"/>
          </a:xfrm>
          <a:prstGeom prst="rect">
            <a:avLst/>
          </a:prstGeom>
          <a:noFill/>
          <a:ln w="9525">
            <a:noFill/>
            <a:miter lim="800000"/>
            <a:headEnd/>
            <a:tailEnd/>
          </a:ln>
        </p:spPr>
      </p:pic>
    </p:spTree>
  </p:cSld>
  <p:clrMapOvr>
    <a:masterClrMapping/>
  </p:clrMapOvr>
  <p:transition spd="slow" advTm="4914">
    <p:checke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1" descr="008.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TextBox 2"/>
          <p:cNvSpPr txBox="1"/>
          <p:nvPr/>
        </p:nvSpPr>
        <p:spPr>
          <a:xfrm>
            <a:off x="762000" y="304800"/>
            <a:ext cx="5943600" cy="830263"/>
          </a:xfrm>
          <a:prstGeom prst="rect">
            <a:avLst/>
          </a:prstGeom>
          <a:noFill/>
        </p:spPr>
        <p:txBody>
          <a:bodyPr>
            <a:spAutoFit/>
          </a:bodyPr>
          <a:lstStyle/>
          <a:p>
            <a:pPr algn="ctr" fontAlgn="auto">
              <a:spcBef>
                <a:spcPts val="0"/>
              </a:spcBef>
              <a:spcAft>
                <a:spcPts val="0"/>
              </a:spcAft>
              <a:defRPr/>
            </a:pPr>
            <a:r>
              <a:rPr lang="en-US" sz="2400" b="1" dirty="0">
                <a:solidFill>
                  <a:schemeClr val="accent3">
                    <a:lumMod val="50000"/>
                  </a:schemeClr>
                </a:solidFill>
                <a:latin typeface="+mn-lt"/>
                <a:cs typeface="+mn-cs"/>
              </a:rPr>
              <a:t>One of Betty Strickland’s creations. </a:t>
            </a:r>
          </a:p>
          <a:p>
            <a:pPr algn="ctr" fontAlgn="auto">
              <a:spcBef>
                <a:spcPts val="0"/>
              </a:spcBef>
              <a:spcAft>
                <a:spcPts val="0"/>
              </a:spcAft>
              <a:defRPr/>
            </a:pPr>
            <a:r>
              <a:rPr lang="en-US" sz="2400" b="1" dirty="0">
                <a:solidFill>
                  <a:schemeClr val="accent3">
                    <a:lumMod val="50000"/>
                  </a:schemeClr>
                </a:solidFill>
                <a:latin typeface="+mn-lt"/>
                <a:cs typeface="+mn-cs"/>
              </a:rPr>
              <a:t>She was a great Optimist!</a:t>
            </a:r>
            <a:endParaRPr lang="en-US" sz="2400" b="1" dirty="0">
              <a:solidFill>
                <a:schemeClr val="accent3">
                  <a:lumMod val="50000"/>
                </a:schemeClr>
              </a:solidFill>
              <a:latin typeface="+mn-lt"/>
              <a:cs typeface="+mn-cs"/>
            </a:endParaRPr>
          </a:p>
        </p:txBody>
      </p:sp>
    </p:spTree>
  </p:cSld>
  <p:clrMapOvr>
    <a:masterClrMapping/>
  </p:clrMapOvr>
  <p:transition spd="slow" advTm="5117">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
          <p:cNvSpPr txBox="1">
            <a:spLocks/>
          </p:cNvSpPr>
          <p:nvPr/>
        </p:nvSpPr>
        <p:spPr>
          <a:xfrm>
            <a:off x="228600" y="228600"/>
            <a:ext cx="8610600" cy="6248400"/>
          </a:xfrm>
          <a:prstGeom prst="rect">
            <a:avLst/>
          </a:prstGeom>
        </p:spPr>
        <p:txBody>
          <a:bodyPr>
            <a:normAutofit fontScale="85000" lnSpcReduction="10000"/>
          </a:bodyPr>
          <a:lstStyle/>
          <a:p>
            <a:pPr marL="342900" indent="-342900" algn="ctr" fontAlgn="auto">
              <a:spcBef>
                <a:spcPct val="20000"/>
              </a:spcBef>
              <a:spcAft>
                <a:spcPts val="0"/>
              </a:spcAft>
              <a:buClr>
                <a:schemeClr val="accent1"/>
              </a:buClr>
              <a:buSzPct val="70000"/>
              <a:buFont typeface="Wingdings 2"/>
              <a:buNone/>
              <a:defRPr/>
            </a:pPr>
            <a:r>
              <a:rPr lang="en-US" sz="2000" b="1" i="1" dirty="0">
                <a:solidFill>
                  <a:srgbClr val="002060"/>
                </a:solidFill>
                <a:latin typeface="+mn-lt"/>
                <a:cs typeface="+mn-cs"/>
              </a:rPr>
              <a:t>THE OPTIMIST CREED</a:t>
            </a:r>
          </a:p>
          <a:p>
            <a:pPr marL="342900" indent="-342900" fontAlgn="auto">
              <a:spcBef>
                <a:spcPct val="20000"/>
              </a:spcBef>
              <a:spcAft>
                <a:spcPts val="0"/>
              </a:spcAft>
              <a:buClr>
                <a:schemeClr val="accent1"/>
              </a:buClr>
              <a:buSzPct val="70000"/>
              <a:buFont typeface="Wingdings 2"/>
              <a:buChar char=""/>
              <a:defRPr/>
            </a:pPr>
            <a:r>
              <a:rPr lang="en-US" sz="1900" b="1" i="1" dirty="0">
                <a:solidFill>
                  <a:srgbClr val="002060"/>
                </a:solidFill>
                <a:latin typeface="+mn-lt"/>
                <a:cs typeface="+mn-cs"/>
              </a:rPr>
              <a:t>Promise Yourself . . .</a:t>
            </a:r>
          </a:p>
          <a:p>
            <a:pPr marL="342900" indent="-342900" fontAlgn="auto">
              <a:spcBef>
                <a:spcPct val="20000"/>
              </a:spcBef>
              <a:spcAft>
                <a:spcPts val="0"/>
              </a:spcAft>
              <a:buClr>
                <a:schemeClr val="accent1"/>
              </a:buClr>
              <a:buSzPct val="70000"/>
              <a:buFont typeface="Wingdings 2"/>
              <a:buChar char=""/>
              <a:defRPr/>
            </a:pPr>
            <a:endParaRPr lang="en-US" sz="1900" b="1" i="1" dirty="0">
              <a:solidFill>
                <a:srgbClr val="002060"/>
              </a:solidFill>
              <a:latin typeface="+mn-lt"/>
              <a:cs typeface="+mn-cs"/>
            </a:endParaRPr>
          </a:p>
          <a:p>
            <a:pPr marL="342900" indent="-342900" fontAlgn="auto">
              <a:spcBef>
                <a:spcPct val="20000"/>
              </a:spcBef>
              <a:spcAft>
                <a:spcPts val="0"/>
              </a:spcAft>
              <a:buClr>
                <a:schemeClr val="accent1"/>
              </a:buClr>
              <a:buSzPct val="70000"/>
              <a:buFont typeface="Wingdings 2"/>
              <a:buChar char=""/>
              <a:defRPr/>
            </a:pPr>
            <a:r>
              <a:rPr lang="en-US" sz="1900" b="1" i="1" dirty="0">
                <a:solidFill>
                  <a:srgbClr val="002060"/>
                </a:solidFill>
                <a:latin typeface="+mn-lt"/>
                <a:cs typeface="+mn-cs"/>
              </a:rPr>
              <a:t>To be so strong that nothing can disturb your peace of mind.</a:t>
            </a:r>
          </a:p>
          <a:p>
            <a:pPr marL="342900" indent="-342900" fontAlgn="auto">
              <a:spcBef>
                <a:spcPct val="20000"/>
              </a:spcBef>
              <a:spcAft>
                <a:spcPts val="0"/>
              </a:spcAft>
              <a:buClr>
                <a:schemeClr val="accent1"/>
              </a:buClr>
              <a:buSzPct val="70000"/>
              <a:buFont typeface="Wingdings 2"/>
              <a:buChar char=""/>
              <a:defRPr/>
            </a:pPr>
            <a:endParaRPr lang="en-US" sz="1900" b="1" i="1" dirty="0">
              <a:solidFill>
                <a:srgbClr val="002060"/>
              </a:solidFill>
              <a:latin typeface="+mn-lt"/>
              <a:cs typeface="+mn-cs"/>
            </a:endParaRPr>
          </a:p>
          <a:p>
            <a:pPr marL="342900" indent="-342900" fontAlgn="auto">
              <a:spcBef>
                <a:spcPct val="20000"/>
              </a:spcBef>
              <a:spcAft>
                <a:spcPts val="0"/>
              </a:spcAft>
              <a:buClr>
                <a:schemeClr val="accent1"/>
              </a:buClr>
              <a:buSzPct val="70000"/>
              <a:buFont typeface="Wingdings 2"/>
              <a:buChar char=""/>
              <a:defRPr/>
            </a:pPr>
            <a:r>
              <a:rPr lang="en-US" sz="1900" b="1" i="1" dirty="0">
                <a:solidFill>
                  <a:srgbClr val="002060"/>
                </a:solidFill>
                <a:latin typeface="+mn-lt"/>
                <a:cs typeface="+mn-cs"/>
              </a:rPr>
              <a:t>To talk health, happiness and prosperity to everyone you meet.</a:t>
            </a:r>
          </a:p>
          <a:p>
            <a:pPr marL="342900" indent="-342900" fontAlgn="auto">
              <a:spcBef>
                <a:spcPct val="20000"/>
              </a:spcBef>
              <a:spcAft>
                <a:spcPts val="0"/>
              </a:spcAft>
              <a:buClr>
                <a:schemeClr val="accent1"/>
              </a:buClr>
              <a:buSzPct val="70000"/>
              <a:buFont typeface="Wingdings 2"/>
              <a:buChar char=""/>
              <a:defRPr/>
            </a:pPr>
            <a:endParaRPr lang="en-US" sz="1900" b="1" i="1" dirty="0">
              <a:solidFill>
                <a:srgbClr val="002060"/>
              </a:solidFill>
              <a:latin typeface="+mn-lt"/>
              <a:cs typeface="+mn-cs"/>
            </a:endParaRPr>
          </a:p>
          <a:p>
            <a:pPr marL="342900" indent="-342900" fontAlgn="auto">
              <a:spcBef>
                <a:spcPct val="20000"/>
              </a:spcBef>
              <a:spcAft>
                <a:spcPts val="0"/>
              </a:spcAft>
              <a:buClr>
                <a:schemeClr val="accent1"/>
              </a:buClr>
              <a:buSzPct val="70000"/>
              <a:buFont typeface="Wingdings 2"/>
              <a:buChar char=""/>
              <a:defRPr/>
            </a:pPr>
            <a:r>
              <a:rPr lang="en-US" sz="1900" b="1" i="1" dirty="0">
                <a:solidFill>
                  <a:srgbClr val="002060"/>
                </a:solidFill>
                <a:latin typeface="+mn-lt"/>
                <a:cs typeface="+mn-cs"/>
              </a:rPr>
              <a:t>To make all your friends feel that there is something in them.</a:t>
            </a:r>
          </a:p>
          <a:p>
            <a:pPr marL="342900" indent="-342900" fontAlgn="auto">
              <a:spcBef>
                <a:spcPct val="20000"/>
              </a:spcBef>
              <a:spcAft>
                <a:spcPts val="0"/>
              </a:spcAft>
              <a:buClr>
                <a:schemeClr val="accent1"/>
              </a:buClr>
              <a:buSzPct val="70000"/>
              <a:buFont typeface="Wingdings 2"/>
              <a:buChar char=""/>
              <a:defRPr/>
            </a:pPr>
            <a:endParaRPr lang="en-US" sz="1900" b="1" i="1" dirty="0">
              <a:solidFill>
                <a:srgbClr val="002060"/>
              </a:solidFill>
              <a:latin typeface="+mn-lt"/>
              <a:cs typeface="+mn-cs"/>
            </a:endParaRPr>
          </a:p>
          <a:p>
            <a:pPr marL="342900" indent="-342900" fontAlgn="auto">
              <a:spcBef>
                <a:spcPct val="20000"/>
              </a:spcBef>
              <a:spcAft>
                <a:spcPts val="0"/>
              </a:spcAft>
              <a:buClr>
                <a:schemeClr val="accent1"/>
              </a:buClr>
              <a:buSzPct val="70000"/>
              <a:buFont typeface="Wingdings 2"/>
              <a:buChar char=""/>
              <a:defRPr/>
            </a:pPr>
            <a:r>
              <a:rPr lang="en-US" sz="1900" b="1" i="1" dirty="0">
                <a:solidFill>
                  <a:srgbClr val="002060"/>
                </a:solidFill>
                <a:latin typeface="+mn-lt"/>
                <a:cs typeface="+mn-cs"/>
              </a:rPr>
              <a:t>To look at the sunny side of everything and make your optimism come true.</a:t>
            </a:r>
          </a:p>
          <a:p>
            <a:pPr marL="342900" indent="-342900" fontAlgn="auto">
              <a:spcBef>
                <a:spcPct val="20000"/>
              </a:spcBef>
              <a:spcAft>
                <a:spcPts val="0"/>
              </a:spcAft>
              <a:buClr>
                <a:schemeClr val="accent1"/>
              </a:buClr>
              <a:buSzPct val="70000"/>
              <a:buFont typeface="Wingdings 2"/>
              <a:buChar char=""/>
              <a:defRPr/>
            </a:pPr>
            <a:endParaRPr lang="en-US" sz="1900" b="1" i="1" dirty="0">
              <a:solidFill>
                <a:srgbClr val="002060"/>
              </a:solidFill>
              <a:latin typeface="+mn-lt"/>
              <a:cs typeface="+mn-cs"/>
            </a:endParaRPr>
          </a:p>
          <a:p>
            <a:pPr marL="342900" indent="-342900" fontAlgn="auto">
              <a:spcBef>
                <a:spcPct val="20000"/>
              </a:spcBef>
              <a:spcAft>
                <a:spcPts val="0"/>
              </a:spcAft>
              <a:buClr>
                <a:schemeClr val="accent1"/>
              </a:buClr>
              <a:buSzPct val="70000"/>
              <a:buFont typeface="Wingdings 2"/>
              <a:buChar char=""/>
              <a:defRPr/>
            </a:pPr>
            <a:r>
              <a:rPr lang="en-US" sz="1900" b="1" i="1" dirty="0">
                <a:solidFill>
                  <a:srgbClr val="002060"/>
                </a:solidFill>
                <a:latin typeface="+mn-lt"/>
                <a:cs typeface="+mn-cs"/>
              </a:rPr>
              <a:t>To think only the best, to work only for the best and expect only the best.</a:t>
            </a:r>
          </a:p>
          <a:p>
            <a:pPr marL="342900" indent="-342900" fontAlgn="auto">
              <a:spcBef>
                <a:spcPct val="20000"/>
              </a:spcBef>
              <a:spcAft>
                <a:spcPts val="0"/>
              </a:spcAft>
              <a:buClr>
                <a:schemeClr val="accent1"/>
              </a:buClr>
              <a:buSzPct val="70000"/>
              <a:buFont typeface="Wingdings 2"/>
              <a:buChar char=""/>
              <a:defRPr/>
            </a:pPr>
            <a:endParaRPr lang="en-US" sz="1900" b="1" i="1" dirty="0">
              <a:solidFill>
                <a:srgbClr val="002060"/>
              </a:solidFill>
              <a:latin typeface="+mn-lt"/>
              <a:cs typeface="+mn-cs"/>
            </a:endParaRPr>
          </a:p>
          <a:p>
            <a:pPr marL="342900" indent="-342900" fontAlgn="auto">
              <a:spcBef>
                <a:spcPct val="20000"/>
              </a:spcBef>
              <a:spcAft>
                <a:spcPts val="0"/>
              </a:spcAft>
              <a:buClr>
                <a:schemeClr val="accent1"/>
              </a:buClr>
              <a:buSzPct val="70000"/>
              <a:buFont typeface="Wingdings 2"/>
              <a:buChar char=""/>
              <a:defRPr/>
            </a:pPr>
            <a:r>
              <a:rPr lang="en-US" sz="1900" b="1" i="1" dirty="0">
                <a:solidFill>
                  <a:srgbClr val="002060"/>
                </a:solidFill>
                <a:latin typeface="+mn-lt"/>
                <a:cs typeface="+mn-cs"/>
              </a:rPr>
              <a:t>To be just as enthusiastic about the success of others as you are about your own.</a:t>
            </a:r>
          </a:p>
          <a:p>
            <a:pPr marL="342900" indent="-342900" fontAlgn="auto">
              <a:spcBef>
                <a:spcPct val="20000"/>
              </a:spcBef>
              <a:spcAft>
                <a:spcPts val="0"/>
              </a:spcAft>
              <a:buClr>
                <a:schemeClr val="accent1"/>
              </a:buClr>
              <a:buSzPct val="70000"/>
              <a:buFont typeface="Wingdings 2"/>
              <a:buChar char=""/>
              <a:defRPr/>
            </a:pPr>
            <a:endParaRPr lang="en-US" sz="1900" b="1" i="1" dirty="0">
              <a:solidFill>
                <a:srgbClr val="002060"/>
              </a:solidFill>
              <a:latin typeface="+mn-lt"/>
              <a:cs typeface="+mn-cs"/>
            </a:endParaRPr>
          </a:p>
          <a:p>
            <a:pPr marL="342900" indent="-342900" fontAlgn="auto">
              <a:spcBef>
                <a:spcPct val="20000"/>
              </a:spcBef>
              <a:spcAft>
                <a:spcPts val="0"/>
              </a:spcAft>
              <a:buClr>
                <a:schemeClr val="accent1"/>
              </a:buClr>
              <a:buSzPct val="70000"/>
              <a:buFont typeface="Wingdings 2"/>
              <a:buChar char=""/>
              <a:defRPr/>
            </a:pPr>
            <a:r>
              <a:rPr lang="en-US" sz="1900" b="1" i="1" dirty="0">
                <a:solidFill>
                  <a:srgbClr val="002060"/>
                </a:solidFill>
                <a:latin typeface="+mn-lt"/>
                <a:cs typeface="+mn-cs"/>
              </a:rPr>
              <a:t>To forget the mistakes of the past and press on to the greater achievements of the future.</a:t>
            </a:r>
          </a:p>
          <a:p>
            <a:pPr marL="342900" indent="-342900" fontAlgn="auto">
              <a:spcBef>
                <a:spcPct val="20000"/>
              </a:spcBef>
              <a:spcAft>
                <a:spcPts val="0"/>
              </a:spcAft>
              <a:buClr>
                <a:schemeClr val="accent1"/>
              </a:buClr>
              <a:buSzPct val="70000"/>
              <a:buFont typeface="Wingdings 2"/>
              <a:buChar char=""/>
              <a:defRPr/>
            </a:pPr>
            <a:endParaRPr lang="en-US" sz="1900" b="1" i="1" dirty="0">
              <a:solidFill>
                <a:srgbClr val="002060"/>
              </a:solidFill>
              <a:latin typeface="+mn-lt"/>
              <a:cs typeface="+mn-cs"/>
            </a:endParaRPr>
          </a:p>
          <a:p>
            <a:pPr marL="342900" indent="-342900" fontAlgn="auto">
              <a:spcBef>
                <a:spcPct val="20000"/>
              </a:spcBef>
              <a:spcAft>
                <a:spcPts val="0"/>
              </a:spcAft>
              <a:buClr>
                <a:schemeClr val="accent1"/>
              </a:buClr>
              <a:buSzPct val="70000"/>
              <a:buFont typeface="Wingdings 2"/>
              <a:buChar char=""/>
              <a:defRPr/>
            </a:pPr>
            <a:r>
              <a:rPr lang="en-US" sz="1900" b="1" i="1" dirty="0">
                <a:solidFill>
                  <a:srgbClr val="002060"/>
                </a:solidFill>
                <a:latin typeface="+mn-lt"/>
                <a:cs typeface="+mn-cs"/>
              </a:rPr>
              <a:t>To wear a cheerful  countenance at all times and give every living creature a smile.</a:t>
            </a:r>
          </a:p>
          <a:p>
            <a:pPr marL="342900" indent="-342900" fontAlgn="auto">
              <a:spcBef>
                <a:spcPct val="20000"/>
              </a:spcBef>
              <a:spcAft>
                <a:spcPts val="0"/>
              </a:spcAft>
              <a:buClr>
                <a:schemeClr val="accent1"/>
              </a:buClr>
              <a:buSzPct val="70000"/>
              <a:buFont typeface="Wingdings 2"/>
              <a:buChar char=""/>
              <a:defRPr/>
            </a:pPr>
            <a:endParaRPr lang="en-US" sz="1900" b="1" i="1" dirty="0">
              <a:solidFill>
                <a:srgbClr val="002060"/>
              </a:solidFill>
              <a:latin typeface="+mn-lt"/>
              <a:cs typeface="+mn-cs"/>
            </a:endParaRPr>
          </a:p>
          <a:p>
            <a:pPr marL="342900" indent="-342900" fontAlgn="auto">
              <a:spcBef>
                <a:spcPct val="20000"/>
              </a:spcBef>
              <a:spcAft>
                <a:spcPts val="0"/>
              </a:spcAft>
              <a:buClr>
                <a:schemeClr val="accent1"/>
              </a:buClr>
              <a:buSzPct val="70000"/>
              <a:buFont typeface="Wingdings 2"/>
              <a:buChar char=""/>
              <a:defRPr/>
            </a:pPr>
            <a:r>
              <a:rPr lang="en-US" sz="1900" b="1" i="1" dirty="0">
                <a:solidFill>
                  <a:srgbClr val="002060"/>
                </a:solidFill>
                <a:latin typeface="+mn-lt"/>
                <a:cs typeface="+mn-cs"/>
              </a:rPr>
              <a:t>To give so much time to the improvement of yourself that you have no time to criticize others.</a:t>
            </a:r>
          </a:p>
          <a:p>
            <a:pPr marL="342900" indent="-342900" fontAlgn="auto">
              <a:spcBef>
                <a:spcPct val="20000"/>
              </a:spcBef>
              <a:spcAft>
                <a:spcPts val="0"/>
              </a:spcAft>
              <a:buClr>
                <a:schemeClr val="accent1"/>
              </a:buClr>
              <a:buSzPct val="70000"/>
              <a:buFont typeface="Wingdings 2"/>
              <a:buChar char=""/>
              <a:defRPr/>
            </a:pPr>
            <a:endParaRPr lang="en-US" sz="1900" b="1" i="1" dirty="0">
              <a:solidFill>
                <a:srgbClr val="002060"/>
              </a:solidFill>
              <a:latin typeface="+mn-lt"/>
              <a:cs typeface="+mn-cs"/>
            </a:endParaRPr>
          </a:p>
          <a:p>
            <a:pPr marL="342900" indent="-342900" fontAlgn="auto">
              <a:spcBef>
                <a:spcPct val="20000"/>
              </a:spcBef>
              <a:spcAft>
                <a:spcPts val="0"/>
              </a:spcAft>
              <a:buClr>
                <a:schemeClr val="accent1"/>
              </a:buClr>
              <a:buSzPct val="70000"/>
              <a:buFont typeface="Wingdings 2"/>
              <a:buChar char=""/>
              <a:defRPr/>
            </a:pPr>
            <a:r>
              <a:rPr lang="en-US" sz="1900" b="1" i="1" dirty="0">
                <a:solidFill>
                  <a:srgbClr val="002060"/>
                </a:solidFill>
                <a:latin typeface="+mn-lt"/>
                <a:cs typeface="+mn-cs"/>
              </a:rPr>
              <a:t>To be too large for worry, too noble for anger, too strong for fear, and too happy to permit the presence of trouble.</a:t>
            </a:r>
          </a:p>
          <a:p>
            <a:pPr marL="342900" indent="-342900" fontAlgn="auto">
              <a:spcBef>
                <a:spcPct val="20000"/>
              </a:spcBef>
              <a:spcAft>
                <a:spcPts val="0"/>
              </a:spcAft>
              <a:buClr>
                <a:schemeClr val="accent1"/>
              </a:buClr>
              <a:buSzPct val="70000"/>
              <a:buFont typeface="Wingdings 2"/>
              <a:buChar char=""/>
              <a:defRPr/>
            </a:pPr>
            <a:endParaRPr lang="en-US" sz="3200" dirty="0">
              <a:solidFill>
                <a:schemeClr val="tx2"/>
              </a:solidFill>
              <a:latin typeface="+mn-lt"/>
              <a:cs typeface="+mn-cs"/>
            </a:endParaRPr>
          </a:p>
        </p:txBody>
      </p:sp>
    </p:spTree>
  </p:cSld>
  <p:clrMapOvr>
    <a:masterClrMapping/>
  </p:clrMapOvr>
  <p:transition advTm="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pPr algn="ctr"/>
            <a:r>
              <a:rPr lang="en-US" cap="none" smtClean="0">
                <a:effectLst/>
              </a:rPr>
              <a:t>OPTIMISTISM IS A WAY OF LIFE-BELIEVE</a:t>
            </a:r>
          </a:p>
        </p:txBody>
      </p:sp>
      <p:pic>
        <p:nvPicPr>
          <p:cNvPr id="56327" name="Picture 7" descr="Friend_of_Youth-high-res"/>
          <p:cNvPicPr>
            <a:picLocks noChangeAspect="1" noChangeArrowheads="1"/>
          </p:cNvPicPr>
          <p:nvPr>
            <p:ph idx="4294967295"/>
          </p:nvPr>
        </p:nvPicPr>
        <p:blipFill>
          <a:blip r:embed="rId2"/>
          <a:srcRect/>
          <a:stretch>
            <a:fillRect/>
          </a:stretch>
        </p:blipFill>
        <p:spPr>
          <a:xfrm>
            <a:off x="3200400" y="1905000"/>
            <a:ext cx="2981325" cy="3517900"/>
          </a:xfr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Override1.xml><?xml version="1.0" encoding="utf-8"?>
<a:themeOverride xmlns:a="http://schemas.openxmlformats.org/drawingml/2006/main">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Trek</Template>
  <TotalTime>380</TotalTime>
  <Words>1854</Words>
  <Application>Microsoft Office PowerPoint</Application>
  <PresentationFormat>On-screen Show (4:3)</PresentationFormat>
  <Paragraphs>352</Paragraphs>
  <Slides>35</Slides>
  <Notes>0</Notes>
  <HiddenSlides>0</HiddenSlides>
  <MMClips>0</MMClips>
  <ScaleCrop>false</ScaleCrop>
  <HeadingPairs>
    <vt:vector size="6" baseType="variant">
      <vt:variant>
        <vt:lpstr>Fonts Used</vt:lpstr>
      </vt:variant>
      <vt:variant>
        <vt:i4>7</vt:i4>
      </vt:variant>
      <vt:variant>
        <vt:lpstr>Design Template</vt:lpstr>
      </vt:variant>
      <vt:variant>
        <vt:i4>9</vt:i4>
      </vt:variant>
      <vt:variant>
        <vt:lpstr>Slide Titles</vt:lpstr>
      </vt:variant>
      <vt:variant>
        <vt:i4>35</vt:i4>
      </vt:variant>
    </vt:vector>
  </HeadingPairs>
  <TitlesOfParts>
    <vt:vector size="51" baseType="lpstr">
      <vt:lpstr>Franklin Gothic Book</vt:lpstr>
      <vt:lpstr>Arial</vt:lpstr>
      <vt:lpstr>Franklin Gothic Medium</vt:lpstr>
      <vt:lpstr>Wingdings 2</vt:lpstr>
      <vt:lpstr>Calibri</vt:lpstr>
      <vt:lpstr>Burlesque</vt:lpstr>
      <vt:lpstr>Cambria</vt:lpstr>
      <vt:lpstr>Trek</vt:lpstr>
      <vt:lpstr>Trek</vt:lpstr>
      <vt:lpstr>Trek</vt:lpstr>
      <vt:lpstr>Trek</vt:lpstr>
      <vt:lpstr>Trek</vt:lpstr>
      <vt:lpstr>Trek</vt:lpstr>
      <vt:lpstr>Trek</vt:lpstr>
      <vt:lpstr>Trek</vt:lpstr>
      <vt:lpstr>Trek</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OPTIMISTISM IS A WAY OF LIFE-BELIEVE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Optimist Club of Evansville</dc:title>
  <dc:creator>Gary</dc:creator>
  <cp:lastModifiedBy>Gary</cp:lastModifiedBy>
  <cp:revision>66</cp:revision>
  <dcterms:created xsi:type="dcterms:W3CDTF">2017-06-05T15:12:19Z</dcterms:created>
  <dcterms:modified xsi:type="dcterms:W3CDTF">2017-06-09T15:03:49Z</dcterms:modified>
</cp:coreProperties>
</file>